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6"/>
  </p:notesMasterIdLst>
  <p:sldIdLst>
    <p:sldId id="299" r:id="rId2"/>
    <p:sldId id="280" r:id="rId3"/>
    <p:sldId id="256" r:id="rId4"/>
    <p:sldId id="287" r:id="rId5"/>
    <p:sldId id="320" r:id="rId6"/>
    <p:sldId id="294" r:id="rId7"/>
    <p:sldId id="321" r:id="rId8"/>
    <p:sldId id="295" r:id="rId9"/>
    <p:sldId id="278" r:id="rId10"/>
    <p:sldId id="322" r:id="rId11"/>
    <p:sldId id="314" r:id="rId12"/>
    <p:sldId id="315" r:id="rId13"/>
    <p:sldId id="323" r:id="rId14"/>
    <p:sldId id="316" r:id="rId15"/>
    <p:sldId id="317" r:id="rId16"/>
    <p:sldId id="318" r:id="rId17"/>
    <p:sldId id="319" r:id="rId18"/>
    <p:sldId id="308" r:id="rId19"/>
    <p:sldId id="309" r:id="rId20"/>
    <p:sldId id="310" r:id="rId21"/>
    <p:sldId id="311" r:id="rId22"/>
    <p:sldId id="312" r:id="rId23"/>
    <p:sldId id="313" r:id="rId24"/>
    <p:sldId id="30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9900"/>
    <a:srgbClr val="800000"/>
    <a:srgbClr val="996633"/>
    <a:srgbClr val="9933FF"/>
    <a:srgbClr val="66FF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0822" autoAdjust="0"/>
  </p:normalViewPr>
  <p:slideViewPr>
    <p:cSldViewPr>
      <p:cViewPr varScale="1">
        <p:scale>
          <a:sx n="79" d="100"/>
          <a:sy n="79" d="100"/>
        </p:scale>
        <p:origin x="-106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A76C66-F45A-4F11-945A-4CB3DF50DC52}" type="datetimeFigureOut">
              <a:rPr lang="en-US" smtClean="0"/>
              <a:pPr/>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6A044-E4FC-4874-B858-63DCF5A24C92}" type="slidenum">
              <a:rPr lang="en-US" smtClean="0"/>
              <a:pPr/>
              <a:t>‹#›</a:t>
            </a:fld>
            <a:endParaRPr lang="en-US"/>
          </a:p>
        </p:txBody>
      </p:sp>
    </p:spTree>
    <p:extLst>
      <p:ext uri="{BB962C8B-B14F-4D97-AF65-F5344CB8AC3E}">
        <p14:creationId xmlns="" xmlns:p14="http://schemas.microsoft.com/office/powerpoint/2010/main" val="2561267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9/28/2015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9/28/2015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9/28/2015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9/28/2015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9/28/2015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554534"/>
            <a:ext cx="8686800" cy="5693866"/>
          </a:xfrm>
          <a:prstGeom prst="rect">
            <a:avLst/>
          </a:prstGeom>
          <a:noFill/>
        </p:spPr>
        <p:txBody>
          <a:bodyPr wrap="square" rtlCol="0">
            <a:spAutoFit/>
          </a:bodyPr>
          <a:lstStyle/>
          <a:p>
            <a:pPr algn="just"/>
            <a:r>
              <a:rPr lang="en-US" sz="2800" dirty="0">
                <a:latin typeface="Arial Narrow" pitchFamily="34" charset="0"/>
                <a:cs typeface="Times New Roman" pitchFamily="18" charset="0"/>
              </a:rPr>
              <a:t>	Jesus healed many who where blind.  Once, a group of blind men  approached Jesus shouting:  "Jesus Son of God, have mercy on us''.  Jesus healed all of them.  On another occasion while he was walking along with his disciples, Jesus saw a man blind from birth.  </a:t>
            </a:r>
            <a:endParaRPr lang="en-US" sz="2800" dirty="0">
              <a:latin typeface="Arial Narrow" pitchFamily="34" charset="0"/>
              <a:cs typeface="Times New Roman" pitchFamily="18" charset="0"/>
            </a:endParaRPr>
          </a:p>
          <a:p>
            <a:pPr algn="just"/>
            <a:r>
              <a:rPr lang="en-US" sz="2800" dirty="0">
                <a:latin typeface="Arial Narrow" pitchFamily="34" charset="0"/>
                <a:cs typeface="Times New Roman" pitchFamily="18" charset="0"/>
              </a:rPr>
              <a:t>	His </a:t>
            </a:r>
            <a:r>
              <a:rPr lang="en-US" sz="2800" dirty="0">
                <a:latin typeface="Arial Narrow" pitchFamily="34" charset="0"/>
                <a:cs typeface="Times New Roman" pitchFamily="18" charset="0"/>
              </a:rPr>
              <a:t>disciples asked him, </a:t>
            </a:r>
            <a:r>
              <a:rPr lang="en-US" sz="2800" dirty="0">
                <a:solidFill>
                  <a:srgbClr val="00B0F0"/>
                </a:solidFill>
                <a:latin typeface="Arial Narrow" pitchFamily="34" charset="0"/>
                <a:cs typeface="Times New Roman" pitchFamily="18" charset="0"/>
              </a:rPr>
              <a:t>“Rabbi, who sinned, this man or his parents, that he was born blind?” </a:t>
            </a:r>
            <a:r>
              <a:rPr lang="en-US" sz="2800" dirty="0">
                <a:latin typeface="Arial Narrow" pitchFamily="34" charset="0"/>
                <a:cs typeface="Times New Roman" pitchFamily="18" charset="0"/>
              </a:rPr>
              <a:t>Jesus answered, </a:t>
            </a:r>
            <a:r>
              <a:rPr lang="en-US" sz="2800" dirty="0">
                <a:solidFill>
                  <a:srgbClr val="FF00FF"/>
                </a:solidFill>
                <a:latin typeface="Arial Narrow" pitchFamily="34" charset="0"/>
                <a:cs typeface="Times New Roman" pitchFamily="18" charset="0"/>
              </a:rPr>
              <a:t>Neither this man nor his parents sinned; he was born blind so that God's works might be revealed in him.</a:t>
            </a:r>
            <a:r>
              <a:rPr lang="en-US" sz="2800" dirty="0">
                <a:latin typeface="Arial Narrow" pitchFamily="34" charset="0"/>
                <a:cs typeface="Times New Roman" pitchFamily="18" charset="0"/>
              </a:rPr>
              <a:t>  </a:t>
            </a:r>
            <a:endParaRPr lang="en-US" sz="2800" dirty="0">
              <a:latin typeface="Arial Narrow" pitchFamily="34" charset="0"/>
              <a:cs typeface="Times New Roman" pitchFamily="18" charset="0"/>
            </a:endParaRPr>
          </a:p>
          <a:p>
            <a:pPr algn="just"/>
            <a:r>
              <a:rPr lang="en-US" sz="2800" dirty="0">
                <a:latin typeface="Arial Narrow" pitchFamily="34" charset="0"/>
                <a:cs typeface="Times New Roman" pitchFamily="18" charset="0"/>
              </a:rPr>
              <a:t>	</a:t>
            </a:r>
            <a:r>
              <a:rPr lang="en-US" sz="2800" dirty="0">
                <a:latin typeface="Arial Narrow" pitchFamily="34" charset="0"/>
                <a:cs typeface="Times New Roman" pitchFamily="18" charset="0"/>
              </a:rPr>
              <a:t>Then </a:t>
            </a:r>
            <a:r>
              <a:rPr lang="en-US" sz="2800" dirty="0">
                <a:latin typeface="Arial Narrow" pitchFamily="34" charset="0"/>
                <a:cs typeface="Times New Roman" pitchFamily="18" charset="0"/>
              </a:rPr>
              <a:t>he spat on the ground and made mud with the saliva and put it  on the man's eyes, saying to him</a:t>
            </a:r>
            <a:r>
              <a:rPr lang="en-US" sz="2800" dirty="0">
                <a:solidFill>
                  <a:srgbClr val="FF00FF"/>
                </a:solidFill>
                <a:latin typeface="Arial Narrow" pitchFamily="34" charset="0"/>
                <a:cs typeface="Times New Roman" pitchFamily="18" charset="0"/>
              </a:rPr>
              <a:t>, “Go, wash in the Pool of Siloam”.  </a:t>
            </a:r>
            <a:r>
              <a:rPr lang="en-US" sz="2800" dirty="0">
                <a:latin typeface="Arial Narrow" pitchFamily="34" charset="0"/>
                <a:cs typeface="Times New Roman" pitchFamily="18" charset="0"/>
              </a:rPr>
              <a:t>Then the man  went and washed and came back able to see (Jn. 9: 1- 8).</a:t>
            </a: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304800"/>
            <a:ext cx="8686800" cy="6324808"/>
          </a:xfrm>
          <a:prstGeom prst="rect">
            <a:avLst/>
          </a:prstGeom>
          <a:noFill/>
        </p:spPr>
        <p:txBody>
          <a:bodyPr wrap="square" rtlCol="0">
            <a:spAutoFit/>
          </a:bodyPr>
          <a:lstStyle/>
          <a:p>
            <a:pPr algn="just"/>
            <a:r>
              <a:rPr lang="en-US" sz="2700" dirty="0">
                <a:latin typeface="Arial Narrow" pitchFamily="34" charset="0"/>
                <a:cs typeface="Times New Roman" pitchFamily="18" charset="0"/>
              </a:rPr>
              <a:t>	Learning that the Pharisees and the elders had expelled the blind man he had healed from the synagogue, Jesus said, </a:t>
            </a:r>
            <a:r>
              <a:rPr lang="en-US" sz="2700" dirty="0">
                <a:solidFill>
                  <a:srgbClr val="00B0F0"/>
                </a:solidFill>
                <a:latin typeface="Arial Narrow" pitchFamily="34" charset="0"/>
                <a:cs typeface="Times New Roman" pitchFamily="18" charset="0"/>
              </a:rPr>
              <a:t>“I came into the world for judgment so those who do not see may see, and those who see may become blind” </a:t>
            </a:r>
            <a:r>
              <a:rPr lang="en-US" sz="2700" dirty="0">
                <a:latin typeface="Arial Narrow" pitchFamily="34" charset="0"/>
                <a:cs typeface="Times New Roman" pitchFamily="18" charset="0"/>
              </a:rPr>
              <a:t>(John 3: 39).  </a:t>
            </a:r>
            <a:endParaRPr lang="en-US" sz="2700" dirty="0">
              <a:latin typeface="Arial Narrow" pitchFamily="34" charset="0"/>
              <a:cs typeface="Times New Roman" pitchFamily="18" charset="0"/>
            </a:endParaRPr>
          </a:p>
          <a:p>
            <a:pPr algn="just"/>
            <a:r>
              <a:rPr lang="en-US" sz="2700" dirty="0">
                <a:latin typeface="Arial Narrow" pitchFamily="34" charset="0"/>
                <a:cs typeface="Times New Roman" pitchFamily="18" charset="0"/>
              </a:rPr>
              <a:t>	</a:t>
            </a:r>
            <a:r>
              <a:rPr lang="en-US" sz="2700" dirty="0">
                <a:latin typeface="Arial Narrow" pitchFamily="34" charset="0"/>
                <a:cs typeface="Times New Roman" pitchFamily="18" charset="0"/>
              </a:rPr>
              <a:t>Realizing </a:t>
            </a:r>
            <a:r>
              <a:rPr lang="en-US" sz="2700" dirty="0">
                <a:latin typeface="Arial Narrow" pitchFamily="34" charset="0"/>
                <a:cs typeface="Times New Roman" pitchFamily="18" charset="0"/>
              </a:rPr>
              <a:t>that Jesus had said these things about them, the Pharisees asked, </a:t>
            </a:r>
            <a:r>
              <a:rPr lang="en-US" sz="2700" dirty="0">
                <a:solidFill>
                  <a:srgbClr val="00B0F0"/>
                </a:solidFill>
                <a:latin typeface="Arial Narrow" pitchFamily="34" charset="0"/>
                <a:cs typeface="Times New Roman" pitchFamily="18" charset="0"/>
              </a:rPr>
              <a:t>“Surely we are not blind, are we?”</a:t>
            </a:r>
            <a:r>
              <a:rPr lang="en-US" sz="2700" dirty="0">
                <a:latin typeface="Arial Narrow" pitchFamily="34" charset="0"/>
                <a:cs typeface="Times New Roman" pitchFamily="18" charset="0"/>
              </a:rPr>
              <a:t> Jesus said to them, </a:t>
            </a:r>
            <a:r>
              <a:rPr lang="en-US" sz="2700" dirty="0">
                <a:solidFill>
                  <a:srgbClr val="FF00FF"/>
                </a:solidFill>
                <a:latin typeface="Arial Narrow" pitchFamily="34" charset="0"/>
                <a:cs typeface="Times New Roman" pitchFamily="18" charset="0"/>
              </a:rPr>
              <a:t>“If you were blind, you would not have sin.  But now that you say, 'we see', your sin remains”</a:t>
            </a:r>
            <a:r>
              <a:rPr lang="en-US" sz="2700" dirty="0">
                <a:latin typeface="Arial Narrow" pitchFamily="34" charset="0"/>
                <a:cs typeface="Times New Roman" pitchFamily="18" charset="0"/>
              </a:rPr>
              <a:t> (John 9: 40- 41).  What Jesus refers to here is spiritual blindness.  </a:t>
            </a:r>
            <a:endParaRPr lang="en-US" sz="2700" dirty="0">
              <a:latin typeface="Arial Narrow" pitchFamily="34" charset="0"/>
              <a:cs typeface="Times New Roman" pitchFamily="18" charset="0"/>
            </a:endParaRPr>
          </a:p>
          <a:p>
            <a:pPr algn="just"/>
            <a:r>
              <a:rPr lang="en-US" sz="2700" dirty="0">
                <a:solidFill>
                  <a:srgbClr val="00B0F0"/>
                </a:solidFill>
                <a:latin typeface="Arial Narrow" pitchFamily="34" charset="0"/>
                <a:cs typeface="Times New Roman" pitchFamily="18" charset="0"/>
              </a:rPr>
              <a:t>	</a:t>
            </a:r>
            <a:r>
              <a:rPr lang="en-US" sz="2700" dirty="0">
                <a:solidFill>
                  <a:srgbClr val="00B0F0"/>
                </a:solidFill>
                <a:latin typeface="Arial Narrow" pitchFamily="34" charset="0"/>
                <a:cs typeface="Times New Roman" pitchFamily="18" charset="0"/>
              </a:rPr>
              <a:t>Jesus </a:t>
            </a:r>
            <a:r>
              <a:rPr lang="en-US" sz="2700" dirty="0">
                <a:solidFill>
                  <a:srgbClr val="00B0F0"/>
                </a:solidFill>
                <a:latin typeface="Arial Narrow" pitchFamily="34" charset="0"/>
                <a:cs typeface="Times New Roman" pitchFamily="18" charset="0"/>
              </a:rPr>
              <a:t>healed not only physical blindness.  By his words of wisdom, he removed the ignorance that is spiritual blindness.  </a:t>
            </a:r>
            <a:r>
              <a:rPr lang="en-US" sz="2700" dirty="0">
                <a:latin typeface="Arial Narrow" pitchFamily="34" charset="0"/>
                <a:cs typeface="Times New Roman" pitchFamily="18" charset="0"/>
              </a:rPr>
              <a:t>He  raised  his  voice against those suffering from moral blindness such as injustice, exploitation and falsehood, and tried to bring them to the light by the Word of truth.    Those  who  cooperated came to the joy of salvation, praising the Lord of light. </a:t>
            </a: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ClASS 6\LESSON 4\IMAGE\53-5393-QOUJG00Z.jpg"/>
          <p:cNvPicPr>
            <a:picLocks noChangeAspect="1" noChangeArrowheads="1"/>
          </p:cNvPicPr>
          <p:nvPr/>
        </p:nvPicPr>
        <p:blipFill>
          <a:blip r:embed="rId2" cstate="print"/>
          <a:srcRect l="4000" t="20745" r="4129" b="8086"/>
          <a:stretch>
            <a:fillRect/>
          </a:stretch>
        </p:blipFill>
        <p:spPr bwMode="auto">
          <a:xfrm>
            <a:off x="551329" y="1295400"/>
            <a:ext cx="8059272" cy="5562600"/>
          </a:xfrm>
          <a:prstGeom prst="rect">
            <a:avLst/>
          </a:prstGeom>
          <a:noFill/>
        </p:spPr>
      </p:pic>
      <p:sp>
        <p:nvSpPr>
          <p:cNvPr id="6" name="Title 1"/>
          <p:cNvSpPr>
            <a:spLocks noGrp="1"/>
          </p:cNvSpPr>
          <p:nvPr>
            <p:ph type="title"/>
          </p:nvPr>
        </p:nvSpPr>
        <p:spPr>
          <a:xfrm>
            <a:off x="0" y="304800"/>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4. Freedom for the Oppressed</a:t>
            </a: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381000"/>
            <a:ext cx="8686800" cy="6093976"/>
          </a:xfrm>
          <a:prstGeom prst="rect">
            <a:avLst/>
          </a:prstGeom>
          <a:noFill/>
        </p:spPr>
        <p:txBody>
          <a:bodyPr wrap="square" rtlCol="0">
            <a:spAutoFit/>
          </a:bodyPr>
          <a:lstStyle/>
          <a:p>
            <a:pPr algn="just"/>
            <a:r>
              <a:rPr lang="en-US" sz="2600" dirty="0">
                <a:latin typeface="Arial Narrow" pitchFamily="34" charset="0"/>
                <a:cs typeface="Times New Roman" pitchFamily="18" charset="0"/>
              </a:rPr>
              <a:t>	Jesus came to break and remove the chains that bind us as slaves of sin.  The woman who sinned was freed from the fetters of sin. Jesus  sent her away saying</a:t>
            </a:r>
            <a:r>
              <a:rPr lang="en-US" sz="2600" dirty="0">
                <a:solidFill>
                  <a:srgbClr val="00B0F0"/>
                </a:solidFill>
                <a:latin typeface="Arial Narrow" pitchFamily="34" charset="0"/>
                <a:cs typeface="Times New Roman" pitchFamily="18" charset="0"/>
              </a:rPr>
              <a:t>, “Do not sin any more”. </a:t>
            </a:r>
            <a:r>
              <a:rPr lang="en-US" sz="2600" dirty="0">
                <a:latin typeface="Arial Narrow" pitchFamily="34" charset="0"/>
                <a:cs typeface="Times New Roman" pitchFamily="18" charset="0"/>
              </a:rPr>
              <a:t> When Jesus said to the paralytic, </a:t>
            </a:r>
            <a:r>
              <a:rPr lang="en-US" sz="2600" dirty="0">
                <a:solidFill>
                  <a:srgbClr val="00B0F0"/>
                </a:solidFill>
                <a:latin typeface="Arial Narrow" pitchFamily="34" charset="0"/>
                <a:cs typeface="Times New Roman" pitchFamily="18" charset="0"/>
              </a:rPr>
              <a:t>“Your sins are forgiven”, </a:t>
            </a:r>
            <a:r>
              <a:rPr lang="en-US" sz="2600" dirty="0">
                <a:latin typeface="Arial Narrow" pitchFamily="34" charset="0"/>
                <a:cs typeface="Times New Roman" pitchFamily="18" charset="0"/>
              </a:rPr>
              <a:t>the man was liberated from the slavery of sin and ailment, and he took his mat and walked away. </a:t>
            </a:r>
          </a:p>
          <a:p>
            <a:pPr algn="just"/>
            <a:r>
              <a:rPr lang="en-US" sz="2600" dirty="0">
                <a:latin typeface="Arial Narrow" pitchFamily="34" charset="0"/>
                <a:cs typeface="Times New Roman" pitchFamily="18" charset="0"/>
              </a:rPr>
              <a:t>	God gave us laws to guide us walk along straight paths.  But when it was misinterpreted and confined merely to external observations and rituals, the law became an instrument of oppression.  Jesus criticized the Pharisees and scribes for doing so. By healing a sick person on the Sabbath, Jesus taught that the Sabbath is for man and not the other way around.  </a:t>
            </a:r>
            <a:endParaRPr lang="en-US" sz="2600" dirty="0">
              <a:latin typeface="Arial Narrow" pitchFamily="34" charset="0"/>
              <a:cs typeface="Times New Roman" pitchFamily="18" charset="0"/>
            </a:endParaRPr>
          </a:p>
          <a:p>
            <a:pPr algn="just"/>
            <a:r>
              <a:rPr lang="en-US" sz="2600" dirty="0">
                <a:latin typeface="Arial Narrow" pitchFamily="34" charset="0"/>
                <a:cs typeface="Times New Roman" pitchFamily="18" charset="0"/>
              </a:rPr>
              <a:t>	</a:t>
            </a:r>
            <a:r>
              <a:rPr lang="en-US" sz="2600" dirty="0">
                <a:latin typeface="Arial Narrow" pitchFamily="34" charset="0"/>
                <a:cs typeface="Times New Roman" pitchFamily="18" charset="0"/>
              </a:rPr>
              <a:t>Jesus </a:t>
            </a:r>
            <a:r>
              <a:rPr lang="en-US" sz="2600" dirty="0">
                <a:latin typeface="Arial Narrow" pitchFamily="34" charset="0"/>
                <a:cs typeface="Times New Roman" pitchFamily="18" charset="0"/>
              </a:rPr>
              <a:t>came to lead us to freedom as children of God after releasing us from the bondages of sin, sickness and the law.  </a:t>
            </a:r>
            <a:r>
              <a:rPr lang="en-US" sz="2600" dirty="0">
                <a:solidFill>
                  <a:srgbClr val="00B0F0"/>
                </a:solidFill>
                <a:latin typeface="Arial Narrow" pitchFamily="34" charset="0"/>
                <a:cs typeface="Times New Roman" pitchFamily="18" charset="0"/>
              </a:rPr>
              <a:t>Every one who came to Jesus was led by him, from spiritual, mental and physical slavery to an experience of freedom.</a:t>
            </a: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3535501"/>
            <a:ext cx="8686800" cy="3170099"/>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a:t>
            </a:r>
            <a:r>
              <a:rPr lang="en-US" sz="2500" dirty="0">
                <a:latin typeface="Arial Narrow" pitchFamily="34" charset="0"/>
                <a:cs typeface="Times New Roman" pitchFamily="18" charset="0"/>
              </a:rPr>
              <a:t>declared the year acceptable to the Lord.  </a:t>
            </a:r>
            <a:r>
              <a:rPr lang="en-US" sz="2500" dirty="0">
                <a:solidFill>
                  <a:srgbClr val="00B0F0"/>
                </a:solidFill>
                <a:latin typeface="Arial Narrow" pitchFamily="34" charset="0"/>
                <a:cs typeface="Times New Roman" pitchFamily="18" charset="0"/>
              </a:rPr>
              <a:t>The year acceptable to the Lord is one where debts are written off, mercy is shown to widows and orphans, the yoke of injustice and inequality is broken, there is no hatred or vengeance and everything is shared with the </a:t>
            </a:r>
            <a:r>
              <a:rPr lang="en-US" sz="2500" dirty="0">
                <a:solidFill>
                  <a:srgbClr val="00B0F0"/>
                </a:solidFill>
                <a:latin typeface="Arial Narrow" pitchFamily="34" charset="0"/>
                <a:cs typeface="Times New Roman" pitchFamily="18" charset="0"/>
              </a:rPr>
              <a:t>poor.</a:t>
            </a:r>
          </a:p>
          <a:p>
            <a:pPr algn="just"/>
            <a:r>
              <a:rPr lang="en-US" sz="2500" dirty="0">
                <a:solidFill>
                  <a:srgbClr val="00B0F0"/>
                </a:solidFill>
                <a:latin typeface="Arial Narrow" pitchFamily="34" charset="0"/>
                <a:cs typeface="Times New Roman" pitchFamily="18" charset="0"/>
              </a:rPr>
              <a:t>	</a:t>
            </a:r>
            <a:r>
              <a:rPr lang="en-US" sz="2500" dirty="0">
                <a:latin typeface="Arial Narrow" pitchFamily="34" charset="0"/>
                <a:cs typeface="Times New Roman" pitchFamily="18" charset="0"/>
              </a:rPr>
              <a:t>One </a:t>
            </a:r>
            <a:r>
              <a:rPr lang="en-US" sz="2500" dirty="0">
                <a:latin typeface="Arial Narrow" pitchFamily="34" charset="0"/>
                <a:cs typeface="Times New Roman" pitchFamily="18" charset="0"/>
              </a:rPr>
              <a:t>of the missions of Jesus was the building of a society where the virtues of equality, fraternity and brotherly love grow and flourish.  By announcing the gospel of the Kingdom of God he taught us how this can be accomplished.</a:t>
            </a:r>
            <a:endParaRPr lang="en-US" sz="2500" dirty="0">
              <a:solidFill>
                <a:srgbClr val="00B0F0"/>
              </a:solidFill>
              <a:latin typeface="Arial Narrow" pitchFamily="34" charset="0"/>
              <a:cs typeface="Times New Roman" pitchFamily="18" charset="0"/>
            </a:endParaRPr>
          </a:p>
        </p:txBody>
      </p:sp>
      <p:sp>
        <p:nvSpPr>
          <p:cNvPr id="6" name="Title 1"/>
          <p:cNvSpPr>
            <a:spLocks noGrp="1"/>
          </p:cNvSpPr>
          <p:nvPr>
            <p:ph type="title"/>
          </p:nvPr>
        </p:nvSpPr>
        <p:spPr>
          <a:xfrm>
            <a:off x="0" y="523325"/>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5. The Year Acceptable to the Lord</a:t>
            </a:r>
            <a:endParaRPr lang="en-US" sz="3500" b="1" dirty="0">
              <a:solidFill>
                <a:srgbClr val="FF0000"/>
              </a:solidFill>
              <a:latin typeface="Cooper Std Black" pitchFamily="18" charset="0"/>
              <a:cs typeface="Times New Roman" pitchFamily="18" charset="0"/>
            </a:endParaRPr>
          </a:p>
        </p:txBody>
      </p:sp>
      <p:pic>
        <p:nvPicPr>
          <p:cNvPr id="7170" name="Picture 2" descr="I:\ClASS 6\LESSON 4\IMAGE\2012816667191.jpg"/>
          <p:cNvPicPr>
            <a:picLocks noChangeAspect="1" noChangeArrowheads="1"/>
          </p:cNvPicPr>
          <p:nvPr/>
        </p:nvPicPr>
        <p:blipFill>
          <a:blip r:embed="rId2" cstate="print"/>
          <a:srcRect b="10000"/>
          <a:stretch>
            <a:fillRect/>
          </a:stretch>
        </p:blipFill>
        <p:spPr bwMode="auto">
          <a:xfrm>
            <a:off x="3429000" y="1600200"/>
            <a:ext cx="3048000" cy="1828800"/>
          </a:xfrm>
          <a:prstGeom prst="rect">
            <a:avLst/>
          </a:prstGeom>
          <a:noFill/>
        </p:spPr>
      </p:pic>
      <p:pic>
        <p:nvPicPr>
          <p:cNvPr id="7171" name="Picture 3" descr="I:\ClASS 6\LESSON 4\IMAGE\319724336504932605532625447217.jpg"/>
          <p:cNvPicPr>
            <a:picLocks noChangeAspect="1" noChangeArrowheads="1"/>
          </p:cNvPicPr>
          <p:nvPr/>
        </p:nvPicPr>
        <p:blipFill>
          <a:blip r:embed="rId3" cstate="print"/>
          <a:srcRect b="995"/>
          <a:stretch>
            <a:fillRect/>
          </a:stretch>
        </p:blipFill>
        <p:spPr bwMode="auto">
          <a:xfrm>
            <a:off x="6705600" y="1600200"/>
            <a:ext cx="2438400" cy="1828800"/>
          </a:xfrm>
          <a:prstGeom prst="rect">
            <a:avLst/>
          </a:prstGeom>
          <a:noFill/>
        </p:spPr>
      </p:pic>
      <p:pic>
        <p:nvPicPr>
          <p:cNvPr id="7172" name="Picture 4" descr="I:\ClASS 6\LESSON 4\IMAGE\bible-03.jpg"/>
          <p:cNvPicPr>
            <a:picLocks noChangeAspect="1" noChangeArrowheads="1"/>
          </p:cNvPicPr>
          <p:nvPr/>
        </p:nvPicPr>
        <p:blipFill>
          <a:blip r:embed="rId4" cstate="print"/>
          <a:srcRect/>
          <a:stretch>
            <a:fillRect/>
          </a:stretch>
        </p:blipFill>
        <p:spPr bwMode="auto">
          <a:xfrm>
            <a:off x="0" y="1600200"/>
            <a:ext cx="3248312" cy="1828800"/>
          </a:xfrm>
          <a:prstGeom prst="rect">
            <a:avLst/>
          </a:prstGeom>
          <a:noFill/>
        </p:spPr>
      </p:pic>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998184"/>
            <a:ext cx="8686800" cy="1631216"/>
          </a:xfrm>
          <a:prstGeom prst="rect">
            <a:avLst/>
          </a:prstGeom>
          <a:noFill/>
        </p:spPr>
        <p:txBody>
          <a:bodyPr wrap="square" rtlCol="0">
            <a:spAutoFit/>
          </a:bodyPr>
          <a:lstStyle/>
          <a:p>
            <a:pPr algn="just"/>
            <a:r>
              <a:rPr lang="en-US" sz="2500" dirty="0">
                <a:latin typeface="Arial Narrow" pitchFamily="34" charset="0"/>
                <a:cs typeface="Times New Roman" pitchFamily="18" charset="0"/>
              </a:rPr>
              <a:t>	Jesus </a:t>
            </a:r>
            <a:r>
              <a:rPr lang="en-US" sz="2500" dirty="0">
                <a:latin typeface="Arial Narrow" pitchFamily="34" charset="0"/>
                <a:cs typeface="Times New Roman" pitchFamily="18" charset="0"/>
              </a:rPr>
              <a:t>begins his public life with the proclamation, “The kingdom of God is at hand, repent and believe in the good news” (Mark 1: 14- 15).  He announced this gospel  (good  news)  on the hill tops, by the roadsides and in the fields.</a:t>
            </a:r>
            <a:endParaRPr lang="en-US" sz="2500" dirty="0">
              <a:solidFill>
                <a:srgbClr val="00B0F0"/>
              </a:solidFill>
              <a:latin typeface="Arial Narrow" pitchFamily="34" charset="0"/>
              <a:cs typeface="Times New Roman" pitchFamily="18" charset="0"/>
            </a:endParaRPr>
          </a:p>
        </p:txBody>
      </p:sp>
      <p:sp>
        <p:nvSpPr>
          <p:cNvPr id="6" name="Title 1"/>
          <p:cNvSpPr>
            <a:spLocks noGrp="1"/>
          </p:cNvSpPr>
          <p:nvPr>
            <p:ph type="title"/>
          </p:nvPr>
        </p:nvSpPr>
        <p:spPr>
          <a:xfrm>
            <a:off x="0" y="533400"/>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Jesus Who Announces the Kingdom of God</a:t>
            </a:r>
            <a:endParaRPr lang="en-US" sz="3500" b="1" dirty="0">
              <a:solidFill>
                <a:srgbClr val="FF0000"/>
              </a:solidFill>
              <a:latin typeface="Cooper Std Black" pitchFamily="18" charset="0"/>
              <a:cs typeface="Times New Roman" pitchFamily="18" charset="0"/>
            </a:endParaRPr>
          </a:p>
        </p:txBody>
      </p:sp>
      <p:pic>
        <p:nvPicPr>
          <p:cNvPr id="8194" name="Picture 2" descr="I:\ClASS 6\LESSON 4\IMAGE\JesusTeachingForgiveness.jpg"/>
          <p:cNvPicPr>
            <a:picLocks noChangeAspect="1" noChangeArrowheads="1"/>
          </p:cNvPicPr>
          <p:nvPr/>
        </p:nvPicPr>
        <p:blipFill>
          <a:blip r:embed="rId2" cstate="print"/>
          <a:srcRect/>
          <a:stretch>
            <a:fillRect/>
          </a:stretch>
        </p:blipFill>
        <p:spPr bwMode="auto">
          <a:xfrm>
            <a:off x="1981200" y="1600200"/>
            <a:ext cx="5257800" cy="3217383"/>
          </a:xfrm>
          <a:prstGeom prst="rect">
            <a:avLst/>
          </a:prstGeom>
          <a:noFill/>
        </p:spPr>
      </p:pic>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28600" y="537656"/>
            <a:ext cx="8686800" cy="5863144"/>
          </a:xfrm>
          <a:prstGeom prst="rect">
            <a:avLst/>
          </a:prstGeom>
          <a:noFill/>
        </p:spPr>
        <p:txBody>
          <a:bodyPr wrap="square" rtlCol="0">
            <a:spAutoFit/>
          </a:bodyPr>
          <a:lstStyle/>
          <a:p>
            <a:pPr algn="just"/>
            <a:r>
              <a:rPr lang="en-US" sz="2500" dirty="0">
                <a:latin typeface="Arial Narrow" pitchFamily="34" charset="0"/>
                <a:cs typeface="Times New Roman" pitchFamily="18" charset="0"/>
              </a:rPr>
              <a:t>	</a:t>
            </a:r>
            <a:r>
              <a:rPr lang="en-US" sz="2500" dirty="0">
                <a:solidFill>
                  <a:srgbClr val="00B0F0"/>
                </a:solidFill>
                <a:latin typeface="Arial Narrow" pitchFamily="34" charset="0"/>
                <a:cs typeface="Times New Roman" pitchFamily="18" charset="0"/>
              </a:rPr>
              <a:t>Jesus  </a:t>
            </a:r>
            <a:r>
              <a:rPr lang="en-US" sz="2500" dirty="0">
                <a:solidFill>
                  <a:srgbClr val="00B0F0"/>
                </a:solidFill>
                <a:latin typeface="Arial Narrow" pitchFamily="34" charset="0"/>
                <a:cs typeface="Times New Roman" pitchFamily="18" charset="0"/>
              </a:rPr>
              <a:t>gave proof of the kingdom of God through several miracles such as the feeding of a multitude with a few loaves of bread and the healing of the sick and the possessed.  Through his word and his presence, this kingdom of God was made manifest to the  people</a:t>
            </a:r>
            <a:r>
              <a:rPr lang="en-US" sz="2500" dirty="0">
                <a:solidFill>
                  <a:srgbClr val="00B0F0"/>
                </a:solidFill>
                <a:latin typeface="Arial Narrow" pitchFamily="34" charset="0"/>
                <a:cs typeface="Times New Roman" pitchFamily="18" charset="0"/>
              </a:rPr>
              <a:t>.</a:t>
            </a:r>
          </a:p>
          <a:p>
            <a:pPr algn="just"/>
            <a:r>
              <a:rPr lang="en-US" sz="2500" dirty="0">
                <a:solidFill>
                  <a:srgbClr val="00B0F0"/>
                </a:solidFill>
                <a:latin typeface="Arial Narrow" pitchFamily="34" charset="0"/>
                <a:cs typeface="Times New Roman" pitchFamily="18" charset="0"/>
              </a:rPr>
              <a:t>	St</a:t>
            </a:r>
            <a:r>
              <a:rPr lang="en-US" sz="2500" dirty="0">
                <a:solidFill>
                  <a:srgbClr val="00B0F0"/>
                </a:solidFill>
                <a:latin typeface="Arial Narrow" pitchFamily="34" charset="0"/>
                <a:cs typeface="Times New Roman" pitchFamily="18" charset="0"/>
              </a:rPr>
              <a:t>. Paul teaches that the kingdom of God is not food and drink but justice, peace and joy in the Holy Spirit </a:t>
            </a:r>
            <a:r>
              <a:rPr lang="en-US" sz="2500" dirty="0">
                <a:latin typeface="Arial Narrow" pitchFamily="34" charset="0"/>
                <a:cs typeface="Times New Roman" pitchFamily="18" charset="0"/>
              </a:rPr>
              <a:t>(Rom.14: 17).  In the Lord's Prayer we always pray,</a:t>
            </a:r>
            <a:r>
              <a:rPr lang="en-US" sz="2500" dirty="0">
                <a:solidFill>
                  <a:srgbClr val="00B0F0"/>
                </a:solidFill>
                <a:latin typeface="Arial Narrow" pitchFamily="34" charset="0"/>
                <a:cs typeface="Times New Roman" pitchFamily="18" charset="0"/>
              </a:rPr>
              <a:t> “Thy Kingdom come”.  </a:t>
            </a:r>
            <a:r>
              <a:rPr lang="en-US" sz="2500" dirty="0">
                <a:solidFill>
                  <a:srgbClr val="FF00FF"/>
                </a:solidFill>
                <a:latin typeface="Arial Narrow" pitchFamily="34" charset="0"/>
                <a:cs typeface="Times New Roman" pitchFamily="18" charset="0"/>
              </a:rPr>
              <a:t>The Kingdom of God is a condition wherein we live in a state of universal love, considering God as the Father and all humanity as brothers and sisters and as such sharing what we have.</a:t>
            </a:r>
            <a:r>
              <a:rPr lang="en-US" sz="2500" dirty="0">
                <a:latin typeface="Arial Narrow" pitchFamily="34" charset="0"/>
                <a:cs typeface="Times New Roman" pitchFamily="18" charset="0"/>
              </a:rPr>
              <a:t>  It is a community of people who live fulfilling the will of God. </a:t>
            </a:r>
            <a:endParaRPr lang="en-US" sz="2500" dirty="0">
              <a:latin typeface="Arial Narrow" pitchFamily="34" charset="0"/>
              <a:cs typeface="Times New Roman" pitchFamily="18" charset="0"/>
            </a:endParaRPr>
          </a:p>
          <a:p>
            <a:pPr algn="just"/>
            <a:r>
              <a:rPr lang="en-US" sz="2500" dirty="0">
                <a:latin typeface="Arial Narrow" pitchFamily="34" charset="0"/>
                <a:cs typeface="Times New Roman" pitchFamily="18" charset="0"/>
              </a:rPr>
              <a:t>	The </a:t>
            </a:r>
            <a:r>
              <a:rPr lang="en-US" sz="2500" dirty="0">
                <a:latin typeface="Arial Narrow" pitchFamily="34" charset="0"/>
                <a:cs typeface="Times New Roman" pitchFamily="18" charset="0"/>
              </a:rPr>
              <a:t>mission of the Church is to establish this state of affairs on earth.  Acting as the yeast, the Church strives to spread the Kingdom of God on earth, through its presence, prayer and works.  These efforts  bear fruit through us, the children of God.- 	 </a:t>
            </a:r>
            <a:endParaRPr lang="en-US" sz="2500" dirty="0">
              <a:latin typeface="Arial Narrow" pitchFamily="34" charset="0"/>
              <a:cs typeface="Times New Roman" pitchFamily="18" charset="0"/>
            </a:endParaRPr>
          </a:p>
        </p:txBody>
      </p:sp>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D:\class psd\class 5\lesson 12\image\prayers-for-children.jpg"/>
          <p:cNvPicPr>
            <a:picLocks noChangeAspect="1" noChangeArrowheads="1"/>
          </p:cNvPicPr>
          <p:nvPr/>
        </p:nvPicPr>
        <p:blipFill>
          <a:blip r:embed="rId2" cstate="print"/>
          <a:srcRect/>
          <a:stretch>
            <a:fillRect/>
          </a:stretch>
        </p:blipFill>
        <p:spPr bwMode="auto">
          <a:xfrm>
            <a:off x="6400800" y="0"/>
            <a:ext cx="2312418" cy="2362200"/>
          </a:xfrm>
          <a:prstGeom prst="rect">
            <a:avLst/>
          </a:prstGeom>
          <a:noFill/>
          <a:effectLst>
            <a:softEdge rad="635000"/>
          </a:effectLst>
        </p:spPr>
      </p:pic>
      <p:sp>
        <p:nvSpPr>
          <p:cNvPr id="5" name="TextBox 4"/>
          <p:cNvSpPr txBox="1"/>
          <p:nvPr/>
        </p:nvSpPr>
        <p:spPr>
          <a:xfrm>
            <a:off x="228600" y="3920222"/>
            <a:ext cx="8686800" cy="2785378"/>
          </a:xfrm>
          <a:prstGeom prst="rect">
            <a:avLst/>
          </a:prstGeom>
          <a:noFill/>
        </p:spPr>
        <p:txBody>
          <a:bodyPr wrap="square" rtlCol="0">
            <a:spAutoFit/>
          </a:bodyPr>
          <a:lstStyle/>
          <a:p>
            <a:pPr algn="just"/>
            <a:r>
              <a:rPr lang="en-US" sz="2500" dirty="0">
                <a:latin typeface="Arial Narrow" pitchFamily="34" charset="0"/>
                <a:cs typeface="Times New Roman" pitchFamily="18" charset="0"/>
              </a:rPr>
              <a:t> </a:t>
            </a:r>
            <a:r>
              <a:rPr lang="en-US" sz="2500" dirty="0">
                <a:latin typeface="Arial Narrow" pitchFamily="34" charset="0"/>
                <a:cs typeface="Times New Roman" pitchFamily="18" charset="0"/>
              </a:rPr>
              <a:t>	The </a:t>
            </a:r>
            <a:r>
              <a:rPr lang="en-US" sz="2500" dirty="0">
                <a:latin typeface="Arial Narrow" pitchFamily="34" charset="0"/>
                <a:cs typeface="Times New Roman" pitchFamily="18" charset="0"/>
              </a:rPr>
              <a:t>disciples of Jesus recorded with the help of divine inspiration, the things he taught, the works or signs he performed, and the facts collected about his birth, childhood and public life.  The Gospels are Holy Scriptures thus written.  </a:t>
            </a:r>
            <a:r>
              <a:rPr lang="en-US" sz="2500" dirty="0">
                <a:solidFill>
                  <a:srgbClr val="00B0F0"/>
                </a:solidFill>
                <a:latin typeface="Arial Narrow" pitchFamily="34" charset="0"/>
                <a:cs typeface="Times New Roman" pitchFamily="18" charset="0"/>
              </a:rPr>
              <a:t>We have four gospels, named after their authors, Mathew, Mark, Luke and John.   </a:t>
            </a:r>
            <a:r>
              <a:rPr lang="en-US" sz="2500" dirty="0">
                <a:latin typeface="Arial Narrow" pitchFamily="34" charset="0"/>
                <a:cs typeface="Times New Roman" pitchFamily="18" charset="0"/>
              </a:rPr>
              <a:t>These are the first four books of the New Testament.  When we read these gospels contemplatively, the greatness of the Kingdom of God announced by Jesus becomes clear to us.</a:t>
            </a:r>
            <a:endParaRPr lang="en-US" sz="2500" dirty="0">
              <a:solidFill>
                <a:srgbClr val="00B0F0"/>
              </a:solidFill>
              <a:latin typeface="Arial Narrow" pitchFamily="34" charset="0"/>
              <a:cs typeface="Times New Roman" pitchFamily="18" charset="0"/>
            </a:endParaRPr>
          </a:p>
        </p:txBody>
      </p:sp>
      <p:sp>
        <p:nvSpPr>
          <p:cNvPr id="6" name="Title 1"/>
          <p:cNvSpPr>
            <a:spLocks noGrp="1"/>
          </p:cNvSpPr>
          <p:nvPr>
            <p:ph type="title"/>
          </p:nvPr>
        </p:nvSpPr>
        <p:spPr>
          <a:xfrm>
            <a:off x="0" y="0"/>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
            </a:r>
            <a:br>
              <a:rPr lang="en-US" sz="3500" b="1" dirty="0">
                <a:solidFill>
                  <a:srgbClr val="FF0000"/>
                </a:solidFill>
                <a:latin typeface="Cooper Std Black" pitchFamily="18" charset="0"/>
                <a:cs typeface="Times New Roman" pitchFamily="18" charset="0"/>
              </a:rPr>
            </a:br>
            <a:r>
              <a:rPr lang="en-US" sz="3500" b="1" dirty="0">
                <a:solidFill>
                  <a:srgbClr val="FF0000"/>
                </a:solidFill>
                <a:latin typeface="Cooper Std Black" pitchFamily="18" charset="0"/>
                <a:cs typeface="Times New Roman" pitchFamily="18" charset="0"/>
              </a:rPr>
              <a:t>The Gospels</a:t>
            </a:r>
            <a:endParaRPr lang="en-US" sz="3500" b="1" dirty="0">
              <a:solidFill>
                <a:srgbClr val="FF0000"/>
              </a:solidFill>
              <a:latin typeface="Cooper Std Black" pitchFamily="18" charset="0"/>
              <a:cs typeface="Times New Roman" pitchFamily="18" charset="0"/>
            </a:endParaRPr>
          </a:p>
        </p:txBody>
      </p:sp>
      <p:pic>
        <p:nvPicPr>
          <p:cNvPr id="9218" name="Picture 2" descr="I:\ClASS 6\LESSON 4\IMAGE\theteacher.jpg"/>
          <p:cNvPicPr>
            <a:picLocks noChangeAspect="1" noChangeArrowheads="1"/>
          </p:cNvPicPr>
          <p:nvPr/>
        </p:nvPicPr>
        <p:blipFill>
          <a:blip r:embed="rId3" cstate="print"/>
          <a:srcRect t="8108"/>
          <a:stretch>
            <a:fillRect/>
          </a:stretch>
        </p:blipFill>
        <p:spPr bwMode="auto">
          <a:xfrm>
            <a:off x="-1" y="1295400"/>
            <a:ext cx="3475469" cy="2590800"/>
          </a:xfrm>
          <a:prstGeom prst="rect">
            <a:avLst/>
          </a:prstGeom>
          <a:noFill/>
        </p:spPr>
      </p:pic>
      <p:pic>
        <p:nvPicPr>
          <p:cNvPr id="9219" name="Picture 3" descr="I:\ClASS 6\LESSON 4\IMAGE\1.jpg"/>
          <p:cNvPicPr>
            <a:picLocks noChangeAspect="1" noChangeArrowheads="1"/>
          </p:cNvPicPr>
          <p:nvPr/>
        </p:nvPicPr>
        <p:blipFill>
          <a:blip r:embed="rId4" cstate="print"/>
          <a:srcRect t="8108"/>
          <a:stretch>
            <a:fillRect/>
          </a:stretch>
        </p:blipFill>
        <p:spPr bwMode="auto">
          <a:xfrm>
            <a:off x="3429000" y="1295400"/>
            <a:ext cx="4038600" cy="2590800"/>
          </a:xfrm>
          <a:prstGeom prst="rect">
            <a:avLst/>
          </a:prstGeom>
          <a:noFill/>
        </p:spPr>
      </p:pic>
      <p:pic>
        <p:nvPicPr>
          <p:cNvPr id="9220" name="Picture 4" descr="I:\ClASS 6\LESSON 4\IMAGE\Untitled-2.jpg"/>
          <p:cNvPicPr>
            <a:picLocks noChangeAspect="1" noChangeArrowheads="1"/>
          </p:cNvPicPr>
          <p:nvPr/>
        </p:nvPicPr>
        <p:blipFill>
          <a:blip r:embed="rId5" cstate="print"/>
          <a:srcRect l="35823" t="8086" r="18359"/>
          <a:stretch>
            <a:fillRect/>
          </a:stretch>
        </p:blipFill>
        <p:spPr bwMode="auto">
          <a:xfrm>
            <a:off x="7467600" y="1295400"/>
            <a:ext cx="1676400" cy="2598662"/>
          </a:xfrm>
          <a:prstGeom prst="rect">
            <a:avLst/>
          </a:prstGeom>
          <a:noFill/>
        </p:spPr>
      </p:pic>
      <p:pic>
        <p:nvPicPr>
          <p:cNvPr id="9221" name="Picture 5" descr="D:\class psd\class 5\lesson 15\image\CherSwitzMisted_Christmas-BabyJesus.png"/>
          <p:cNvPicPr>
            <a:picLocks noChangeAspect="1" noChangeArrowheads="1"/>
          </p:cNvPicPr>
          <p:nvPr/>
        </p:nvPicPr>
        <p:blipFill>
          <a:blip r:embed="rId6" cstate="print"/>
          <a:srcRect/>
          <a:stretch>
            <a:fillRect/>
          </a:stretch>
        </p:blipFill>
        <p:spPr bwMode="auto">
          <a:xfrm>
            <a:off x="990600" y="152400"/>
            <a:ext cx="1447800" cy="897563"/>
          </a:xfrm>
          <a:prstGeom prst="rect">
            <a:avLst/>
          </a:prstGeom>
          <a:noFill/>
        </p:spPr>
      </p:pic>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22098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3048000"/>
            <a:ext cx="8458200" cy="1143000"/>
          </a:xfrm>
        </p:spPr>
        <p:txBody>
          <a:bodyPr>
            <a:noAutofit/>
          </a:bodyPr>
          <a:lstStyle/>
          <a:p>
            <a:pPr algn="ctr">
              <a:buNone/>
            </a:pPr>
            <a:r>
              <a:rPr lang="en-US" sz="2500" dirty="0">
                <a:solidFill>
                  <a:schemeClr val="tx1"/>
                </a:solidFill>
                <a:latin typeface="Arial Narrow" pitchFamily="34" charset="0"/>
                <a:cs typeface="Times New Roman" pitchFamily="18" charset="0"/>
              </a:rPr>
              <a:t>O! Jesus, who preached the Gospel to the poor, help us to be your </a:t>
            </a:r>
          </a:p>
          <a:p>
            <a:pPr algn="ctr">
              <a:buNone/>
            </a:pPr>
            <a:r>
              <a:rPr lang="en-US" sz="2500" dirty="0">
                <a:solidFill>
                  <a:schemeClr val="tx1"/>
                </a:solidFill>
                <a:latin typeface="Arial Narrow" pitchFamily="34" charset="0"/>
                <a:cs typeface="Times New Roman" pitchFamily="18" charset="0"/>
              </a:rPr>
              <a:t>witnesses by leading a life according to your Gospel.</a:t>
            </a:r>
            <a:endParaRPr lang="en-US" sz="25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John 1:9-34</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94717"/>
            <a:ext cx="9144000" cy="1538883"/>
          </a:xfrm>
          <a:prstGeom prst="rect">
            <a:avLst/>
          </a:prstGeom>
          <a:noFill/>
        </p:spPr>
        <p:txBody>
          <a:bodyPr wrap="square" rtlCol="0">
            <a:spAutoFit/>
          </a:bodyPr>
          <a:lstStyle/>
          <a:p>
            <a:pPr algn="ctr"/>
            <a:r>
              <a:rPr lang="en-US" sz="2800" b="1" dirty="0">
                <a:latin typeface="Cooper Std Black" pitchFamily="18" charset="0"/>
                <a:cs typeface="Times New Roman" pitchFamily="18" charset="0"/>
              </a:rPr>
              <a:t>LESSON 4</a:t>
            </a:r>
          </a:p>
          <a:p>
            <a:pPr algn="ctr"/>
            <a:r>
              <a:rPr lang="en-US" sz="3300" b="1" u="sng" dirty="0">
                <a:solidFill>
                  <a:srgbClr val="FF0000"/>
                </a:solidFill>
                <a:latin typeface="Cooper Std Black" pitchFamily="18" charset="0"/>
                <a:cs typeface="Times New Roman" pitchFamily="18" charset="0"/>
              </a:rPr>
              <a:t>JESUS WHO PROCLAIMS THE GOOD NEWS OF THE KINGDOM OF GOD</a:t>
            </a:r>
            <a:endParaRPr lang="en-US" sz="3300" b="1" u="sng" dirty="0">
              <a:latin typeface="Cooper Std Black" pitchFamily="18" charset="0"/>
              <a:cs typeface="Times New Roman" pitchFamily="18" charset="0"/>
            </a:endParaRPr>
          </a:p>
        </p:txBody>
      </p:sp>
      <p:pic>
        <p:nvPicPr>
          <p:cNvPr id="2050" name="Picture 2" descr="I:\ClASS 6\LESSON 4\IMAGE\jesus proclaims 120101208352485.jpg"/>
          <p:cNvPicPr>
            <a:picLocks noChangeAspect="1" noChangeArrowheads="1"/>
          </p:cNvPicPr>
          <p:nvPr/>
        </p:nvPicPr>
        <p:blipFill>
          <a:blip r:embed="rId2" cstate="print"/>
          <a:srcRect/>
          <a:stretch>
            <a:fillRect/>
          </a:stretch>
        </p:blipFill>
        <p:spPr bwMode="auto">
          <a:xfrm>
            <a:off x="1519719" y="2514600"/>
            <a:ext cx="6100281" cy="4343400"/>
          </a:xfrm>
          <a:prstGeom prst="rect">
            <a:avLst/>
          </a:prstGeom>
          <a:noFill/>
        </p:spPr>
      </p:pic>
    </p:spTree>
    <p:extLst>
      <p:ext uri="{BB962C8B-B14F-4D97-AF65-F5344CB8AC3E}">
        <p14:creationId xmlns="" xmlns:p14="http://schemas.microsoft.com/office/powerpoint/2010/main" val="3886861740"/>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2500" dirty="0">
                <a:solidFill>
                  <a:schemeClr val="tx1"/>
                </a:solidFill>
                <a:latin typeface="Arial Narrow" pitchFamily="34" charset="0"/>
                <a:cs typeface="Times New Roman" pitchFamily="18" charset="0"/>
              </a:rPr>
              <a:t>"Not everyone who says to me 'Lord, Lord' will enter the Kingdom </a:t>
            </a:r>
            <a:r>
              <a:rPr lang="en-US" sz="2500" dirty="0">
                <a:solidFill>
                  <a:schemeClr val="tx1"/>
                </a:solidFill>
                <a:latin typeface="Arial Narrow" pitchFamily="34" charset="0"/>
                <a:cs typeface="Times New Roman" pitchFamily="18" charset="0"/>
              </a:rPr>
              <a:t>of Heaven </a:t>
            </a:r>
            <a:r>
              <a:rPr lang="en-US" sz="2500" dirty="0">
                <a:solidFill>
                  <a:schemeClr val="tx1"/>
                </a:solidFill>
                <a:latin typeface="Arial Narrow" pitchFamily="34" charset="0"/>
                <a:cs typeface="Times New Roman" pitchFamily="18" charset="0"/>
              </a:rPr>
              <a:t>but only the one who does the will of my</a:t>
            </a:r>
          </a:p>
          <a:p>
            <a:pPr algn="ctr">
              <a:buNone/>
            </a:pPr>
            <a:r>
              <a:rPr lang="en-US" sz="2500" dirty="0">
                <a:solidFill>
                  <a:schemeClr val="tx1"/>
                </a:solidFill>
                <a:latin typeface="Arial Narrow" pitchFamily="34" charset="0"/>
                <a:cs typeface="Times New Roman" pitchFamily="18" charset="0"/>
              </a:rPr>
              <a:t>Father in Heaven"(Mt.7:21).</a:t>
            </a:r>
            <a:endParaRPr lang="en-US" sz="25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2743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2209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300278"/>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685800" y="3267092"/>
            <a:ext cx="7696200" cy="914400"/>
          </a:xfrm>
        </p:spPr>
        <p:txBody>
          <a:bodyPr>
            <a:noAutofit/>
          </a:bodyPr>
          <a:lstStyle/>
          <a:p>
            <a:pPr algn="ctr">
              <a:buNone/>
            </a:pPr>
            <a:r>
              <a:rPr lang="en-US" sz="3000" dirty="0">
                <a:solidFill>
                  <a:schemeClr val="tx1"/>
                </a:solidFill>
                <a:latin typeface="Arial Narrow" pitchFamily="34" charset="0"/>
                <a:cs typeface="Times New Roman" pitchFamily="18" charset="0"/>
              </a:rPr>
              <a:t>Present a skit in the class based on  the </a:t>
            </a:r>
          </a:p>
          <a:p>
            <a:pPr algn="ctr">
              <a:buNone/>
            </a:pPr>
            <a:r>
              <a:rPr lang="en-US" sz="3000" dirty="0">
                <a:solidFill>
                  <a:schemeClr val="tx1"/>
                </a:solidFill>
                <a:latin typeface="Arial Narrow" pitchFamily="34" charset="0"/>
                <a:cs typeface="Times New Roman" pitchFamily="18" charset="0"/>
              </a:rPr>
              <a:t>the healing of a blind man by Jesus.</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914400" y="3581400"/>
            <a:ext cx="73152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recite repeatedly the prayer:</a:t>
            </a:r>
          </a:p>
          <a:p>
            <a:pPr marL="0" indent="0" algn="ctr">
              <a:buNone/>
            </a:pPr>
            <a:r>
              <a:rPr lang="en-US" sz="3000" dirty="0">
                <a:solidFill>
                  <a:schemeClr val="tx1"/>
                </a:solidFill>
                <a:latin typeface="Arial Narrow" pitchFamily="34" charset="0"/>
                <a:cs typeface="Times New Roman" pitchFamily="18" charset="0"/>
              </a:rPr>
              <a:t>Jesus, son of David, have mercy on me a sinner!</a:t>
            </a: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676400"/>
            <a:ext cx="8382000" cy="1447800"/>
          </a:xfrm>
        </p:spPr>
        <p:txBody>
          <a:bodyPr>
            <a:noAutofit/>
          </a:bodyPr>
          <a:lstStyle/>
          <a:p>
            <a:pPr marL="347663" indent="-347663" algn="just">
              <a:buNone/>
            </a:pPr>
            <a:r>
              <a:rPr lang="en-US" sz="2500" dirty="0">
                <a:solidFill>
                  <a:schemeClr val="tx1"/>
                </a:solidFill>
                <a:latin typeface="Arial Narrow" pitchFamily="34" charset="0"/>
                <a:cs typeface="Times New Roman" pitchFamily="18" charset="0"/>
              </a:rPr>
              <a:t>1</a:t>
            </a:r>
            <a:r>
              <a:rPr lang="en-US" sz="2500" dirty="0">
                <a:solidFill>
                  <a:schemeClr val="tx1"/>
                </a:solidFill>
                <a:latin typeface="Arial Narrow" pitchFamily="34" charset="0"/>
                <a:cs typeface="Times New Roman" pitchFamily="18" charset="0"/>
              </a:rPr>
              <a:t>. Which was the book given to Jesus for reading as he entered the Synagogue?</a:t>
            </a:r>
          </a:p>
          <a:p>
            <a:pPr marL="347663" indent="-347663" algn="just">
              <a:buNone/>
            </a:pPr>
            <a:r>
              <a:rPr lang="en-US" sz="2500" dirty="0">
                <a:solidFill>
                  <a:schemeClr val="tx1"/>
                </a:solidFill>
                <a:latin typeface="Arial Narrow" pitchFamily="34" charset="0"/>
                <a:cs typeface="Times New Roman" pitchFamily="18" charset="0"/>
              </a:rPr>
              <a:t>2. What was the mission entrusted to Jesus according to the Word of God </a:t>
            </a:r>
            <a:r>
              <a:rPr lang="en-US" sz="2500" dirty="0">
                <a:solidFill>
                  <a:schemeClr val="tx1"/>
                </a:solidFill>
                <a:latin typeface="Arial Narrow" pitchFamily="34" charset="0"/>
                <a:cs typeface="Times New Roman" pitchFamily="18" charset="0"/>
              </a:rPr>
              <a:t>read </a:t>
            </a:r>
            <a:r>
              <a:rPr lang="en-US" sz="2500" dirty="0">
                <a:solidFill>
                  <a:schemeClr val="tx1"/>
                </a:solidFill>
                <a:latin typeface="Arial Narrow" pitchFamily="34" charset="0"/>
                <a:cs typeface="Times New Roman" pitchFamily="18" charset="0"/>
              </a:rPr>
              <a:t>at the Synagogue?</a:t>
            </a:r>
          </a:p>
          <a:p>
            <a:pPr marL="347663" indent="-347663" algn="just">
              <a:buNone/>
            </a:pPr>
            <a:r>
              <a:rPr lang="en-US" sz="2500" dirty="0">
                <a:solidFill>
                  <a:schemeClr val="tx1"/>
                </a:solidFill>
                <a:latin typeface="Arial Narrow" pitchFamily="34" charset="0"/>
                <a:cs typeface="Times New Roman" pitchFamily="18" charset="0"/>
              </a:rPr>
              <a:t>3. How did Jesus remove blindness from the different dimension of human life?</a:t>
            </a:r>
          </a:p>
          <a:p>
            <a:pPr marL="347663" indent="-347663" algn="just">
              <a:buNone/>
            </a:pPr>
            <a:r>
              <a:rPr lang="en-US" sz="2500" dirty="0">
                <a:solidFill>
                  <a:schemeClr val="tx1"/>
                </a:solidFill>
                <a:latin typeface="Arial Narrow" pitchFamily="34" charset="0"/>
                <a:cs typeface="Times New Roman" pitchFamily="18" charset="0"/>
              </a:rPr>
              <a:t>4. What does 'the year of the Lord mean'?</a:t>
            </a:r>
          </a:p>
          <a:p>
            <a:pPr marL="347663" indent="-347663" algn="just">
              <a:buNone/>
            </a:pPr>
            <a:r>
              <a:rPr lang="en-US" sz="2500" dirty="0">
                <a:solidFill>
                  <a:schemeClr val="tx1"/>
                </a:solidFill>
                <a:latin typeface="Arial Narrow" pitchFamily="34" charset="0"/>
                <a:cs typeface="Times New Roman" pitchFamily="18" charset="0"/>
              </a:rPr>
              <a:t>5. How was the Kingdom of God revealed in the words, deeds and </a:t>
            </a:r>
            <a:r>
              <a:rPr lang="en-US" sz="2500" dirty="0">
                <a:solidFill>
                  <a:schemeClr val="tx1"/>
                </a:solidFill>
                <a:latin typeface="Arial Narrow" pitchFamily="34" charset="0"/>
                <a:cs typeface="Times New Roman" pitchFamily="18" charset="0"/>
              </a:rPr>
              <a:t>    </a:t>
            </a:r>
            <a:r>
              <a:rPr lang="en-US" sz="2500" dirty="0">
                <a:solidFill>
                  <a:schemeClr val="tx1"/>
                </a:solidFill>
                <a:latin typeface="Arial Narrow" pitchFamily="34" charset="0"/>
                <a:cs typeface="Times New Roman" pitchFamily="18" charset="0"/>
              </a:rPr>
              <a:t>presence of Jesus?</a:t>
            </a:r>
          </a:p>
          <a:p>
            <a:pPr marL="347663" indent="-347663" algn="just">
              <a:buNone/>
            </a:pPr>
            <a:r>
              <a:rPr lang="en-US" sz="2500" dirty="0">
                <a:solidFill>
                  <a:schemeClr val="tx1"/>
                </a:solidFill>
                <a:latin typeface="Arial Narrow" pitchFamily="34" charset="0"/>
                <a:cs typeface="Times New Roman" pitchFamily="18" charset="0"/>
              </a:rPr>
              <a:t>6. What is the Kingdom of God?</a:t>
            </a:r>
            <a:endParaRPr lang="en-US" sz="25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5" end="5"/>
                                            </p:txEl>
                                          </p:spTgt>
                                        </p:tgtEl>
                                        <p:attrNameLst>
                                          <p:attrName>style.visibility</p:attrName>
                                        </p:attrNameLst>
                                      </p:cBhvr>
                                      <p:to>
                                        <p:strVal val="visible"/>
                                      </p:to>
                                    </p:set>
                                    <p:anim calcmode="lin" valueType="num">
                                      <p:cBhvr>
                                        <p:cTn id="43"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2400" y="304800"/>
            <a:ext cx="8763000" cy="1631216"/>
          </a:xfrm>
          <a:prstGeom prst="rect">
            <a:avLst/>
          </a:prstGeom>
          <a:noFill/>
        </p:spPr>
        <p:txBody>
          <a:bodyPr wrap="square" rtlCol="0">
            <a:spAutoFit/>
          </a:bodyPr>
          <a:lstStyle/>
          <a:p>
            <a:pPr algn="just"/>
            <a:r>
              <a:rPr lang="en-US" sz="2500" dirty="0">
                <a:solidFill>
                  <a:srgbClr val="00B0F0"/>
                </a:solidFill>
                <a:latin typeface="Arial Narrow" pitchFamily="34" charset="0"/>
                <a:cs typeface="Times New Roman" pitchFamily="18" charset="0"/>
              </a:rPr>
              <a:t>	“The Spirit of the Lord is upon me, because he has anointed me to bring good news to the poor. He has sent me to proclaim release to the captives and recovery of sight to the blind, to let the oppressed go free, to proclaim the year of the Lord's </a:t>
            </a:r>
            <a:r>
              <a:rPr lang="en-US" sz="2500" dirty="0" err="1">
                <a:solidFill>
                  <a:srgbClr val="00B0F0"/>
                </a:solidFill>
                <a:latin typeface="Arial Narrow" pitchFamily="34" charset="0"/>
                <a:cs typeface="Times New Roman" pitchFamily="18" charset="0"/>
              </a:rPr>
              <a:t>favour</a:t>
            </a:r>
            <a:r>
              <a:rPr lang="en-US" sz="2500" dirty="0">
                <a:solidFill>
                  <a:srgbClr val="00B0F0"/>
                </a:solidFill>
                <a:latin typeface="Arial Narrow" pitchFamily="34" charset="0"/>
                <a:cs typeface="Times New Roman" pitchFamily="18" charset="0"/>
              </a:rPr>
              <a:t>.”</a:t>
            </a:r>
          </a:p>
        </p:txBody>
      </p:sp>
      <p:sp>
        <p:nvSpPr>
          <p:cNvPr id="9" name="TextBox 8"/>
          <p:cNvSpPr txBox="1"/>
          <p:nvPr/>
        </p:nvSpPr>
        <p:spPr>
          <a:xfrm>
            <a:off x="152400" y="2022664"/>
            <a:ext cx="8763000" cy="2015936"/>
          </a:xfrm>
          <a:prstGeom prst="rect">
            <a:avLst/>
          </a:prstGeom>
          <a:noFill/>
        </p:spPr>
        <p:txBody>
          <a:bodyPr wrap="square" rtlCol="0">
            <a:spAutoFit/>
          </a:bodyPr>
          <a:lstStyle/>
          <a:p>
            <a:pPr algn="just"/>
            <a:r>
              <a:rPr lang="en-US" sz="2500" dirty="0">
                <a:solidFill>
                  <a:srgbClr val="FF00FF"/>
                </a:solidFill>
                <a:latin typeface="Arial Narrow" pitchFamily="34" charset="0"/>
                <a:cs typeface="Times New Roman" pitchFamily="18" charset="0"/>
              </a:rPr>
              <a:t>	“Today this scripture has been fulfilled in your hearing.” </a:t>
            </a:r>
            <a:r>
              <a:rPr lang="en-US" dirty="0">
                <a:latin typeface="Arial Narrow" pitchFamily="34" charset="0"/>
                <a:cs typeface="Times New Roman" pitchFamily="18" charset="0"/>
              </a:rPr>
              <a:t>(</a:t>
            </a:r>
            <a:r>
              <a:rPr lang="en-US" dirty="0" err="1">
                <a:latin typeface="Arial Narrow" pitchFamily="34" charset="0"/>
                <a:cs typeface="Times New Roman" pitchFamily="18" charset="0"/>
              </a:rPr>
              <a:t>Lk</a:t>
            </a:r>
            <a:r>
              <a:rPr lang="en-US" dirty="0">
                <a:latin typeface="Arial Narrow" pitchFamily="34" charset="0"/>
                <a:cs typeface="Times New Roman" pitchFamily="18" charset="0"/>
              </a:rPr>
              <a:t>. 4: 16- 22)</a:t>
            </a:r>
          </a:p>
          <a:p>
            <a:pPr algn="just"/>
            <a:r>
              <a:rPr lang="en-US" sz="2500" dirty="0">
                <a:solidFill>
                  <a:srgbClr val="FF00FF"/>
                </a:solidFill>
                <a:latin typeface="Arial Narrow" pitchFamily="34" charset="0"/>
                <a:cs typeface="Times New Roman" pitchFamily="18" charset="0"/>
              </a:rPr>
              <a:t>	</a:t>
            </a:r>
            <a:r>
              <a:rPr lang="en-US" sz="2500" dirty="0">
                <a:solidFill>
                  <a:srgbClr val="00B0F0"/>
                </a:solidFill>
                <a:latin typeface="Arial Narrow" pitchFamily="34" charset="0"/>
                <a:cs typeface="Times New Roman" pitchFamily="18" charset="0"/>
              </a:rPr>
              <a:t>From this verse we learn that Jesus is the total liberator of mankind.  Jesus, filled with the Spirit of the Lord and anointed by it, worked for our total liberation.  </a:t>
            </a:r>
            <a:r>
              <a:rPr lang="en-US" sz="2500" dirty="0">
                <a:solidFill>
                  <a:srgbClr val="FF00FF"/>
                </a:solidFill>
                <a:latin typeface="Arial Narrow" pitchFamily="34" charset="0"/>
                <a:cs typeface="Times New Roman" pitchFamily="18" charset="0"/>
              </a:rPr>
              <a:t>This mission of Jesus had five important aspects. </a:t>
            </a:r>
          </a:p>
        </p:txBody>
      </p:sp>
      <p:pic>
        <p:nvPicPr>
          <p:cNvPr id="1026" name="Picture 2" descr="C:\Users\user\Desktop\Bitmap in Lesson 4.cdr.jpg"/>
          <p:cNvPicPr>
            <a:picLocks noChangeAspect="1" noChangeArrowheads="1"/>
          </p:cNvPicPr>
          <p:nvPr/>
        </p:nvPicPr>
        <p:blipFill>
          <a:blip r:embed="rId2" cstate="print"/>
          <a:srcRect/>
          <a:stretch>
            <a:fillRect/>
          </a:stretch>
        </p:blipFill>
        <p:spPr bwMode="auto">
          <a:xfrm>
            <a:off x="2514600" y="3992486"/>
            <a:ext cx="4038600" cy="2865514"/>
          </a:xfrm>
          <a:prstGeom prst="rect">
            <a:avLst/>
          </a:prstGeom>
          <a:noFill/>
        </p:spPr>
      </p:pic>
    </p:spTree>
    <p:extLst>
      <p:ext uri="{BB962C8B-B14F-4D97-AF65-F5344CB8AC3E}">
        <p14:creationId xmlns="" xmlns:p14="http://schemas.microsoft.com/office/powerpoint/2010/main" val="266890209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0" y="304800"/>
            <a:ext cx="9144000" cy="648072"/>
          </a:xfrm>
        </p:spPr>
        <p:txBody>
          <a:bodyPr>
            <a:normAutofit/>
          </a:bodyPr>
          <a:lstStyle/>
          <a:p>
            <a:pPr algn="ctr"/>
            <a:r>
              <a:rPr lang="en-US" sz="3500" b="1" dirty="0">
                <a:solidFill>
                  <a:srgbClr val="FF0000"/>
                </a:solidFill>
                <a:latin typeface="Cooper Std Black" pitchFamily="18" charset="0"/>
                <a:cs typeface="Times New Roman" pitchFamily="18" charset="0"/>
              </a:rPr>
              <a:t>1. Good News to the Poor</a:t>
            </a:r>
            <a:endParaRPr lang="en-US" sz="3500" b="1" dirty="0">
              <a:solidFill>
                <a:srgbClr val="FF0000"/>
              </a:solidFill>
              <a:effectLst/>
              <a:latin typeface="Cooper Std Black" pitchFamily="18" charset="0"/>
              <a:cs typeface="Times New Roman" pitchFamily="18" charset="0"/>
            </a:endParaRPr>
          </a:p>
        </p:txBody>
      </p:sp>
      <p:pic>
        <p:nvPicPr>
          <p:cNvPr id="3074" name="Picture 2" descr="I:\ClASS 6\LESSON 4\IMAGE\Conference Weekend 113.jpg"/>
          <p:cNvPicPr>
            <a:picLocks noChangeAspect="1" noChangeArrowheads="1"/>
          </p:cNvPicPr>
          <p:nvPr/>
        </p:nvPicPr>
        <p:blipFill>
          <a:blip r:embed="rId2" cstate="print"/>
          <a:srcRect/>
          <a:stretch>
            <a:fillRect/>
          </a:stretch>
        </p:blipFill>
        <p:spPr bwMode="auto">
          <a:xfrm>
            <a:off x="762000" y="1091514"/>
            <a:ext cx="7620000" cy="5766486"/>
          </a:xfrm>
          <a:prstGeom prst="rect">
            <a:avLst/>
          </a:prstGeom>
          <a:noFill/>
        </p:spPr>
      </p:pic>
    </p:spTree>
    <p:extLst>
      <p:ext uri="{BB962C8B-B14F-4D97-AF65-F5344CB8AC3E}">
        <p14:creationId xmlns="" xmlns:p14="http://schemas.microsoft.com/office/powerpoint/2010/main" val="409486183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hQSEBUUEhQWFRQWGBQXFxUXGBUUFRQXFBQYFBUVFxcXHCYeFxokHBUUHy8gIycpLCwsFx4xNTAqNSYrLCkBCQoKDgwOGg8PGikkHyQpKSwpKSksLCwsKSkpLDAsLC0sKSwtLCksKSkpLCwsLCwsLCwsKSkpLCksLCwpLCwsLP/AABEIAMIBAwMBIgACEQEDEQH/xAAcAAABBQEBAQAAAAAAAAAAAAAEAAIDBQcBBgj/xABSEAABAwEEBgYECAkJBwUAAAABAAIRAwQhMUEFBhJRYaEIEyJxgZEyscHwBxQVIyRC0eElM1JicoKSstIYNDVDRFRjovEWF1Nzk9PiVYOjs8L/xAAZAQADAQEBAAAAAAAAAAAAAAAAAQIDBAX/xAAtEQACAQIGAAQGAgMAAAAAAAAAAQIDEQQSITFBURMUYXEigZGh4fAyQlKx8f/aAAwDAQACEQMRAD8A9P8ACf8ACsdF1aVKnSFR7htuDtpoDJgbLhjMOGF0HuXhKfSPtQN9moEZQagPG8kyh+kWT8o0Zw+Ltjf+MqE+vkspQBsLekfaL5stLPB7x9YEYyPRkcTfdgmO6R1qgfRqIOZl9/anPC67vv4LIUkAa+OkdaZ/mtH6t+1Uymc+Ijxxm5o6Rtr2CPi9HaiA7t3HeWg39whZEkgDXqnSOtJj6LRz+tUxywIuF3kkekdadq6zUdmbxL9rAYOmMZyz4LIUkAbB/KRtO0T8Vo7OQ2qkg8XTfnlmm0ukfagTNmoEGbpeDfMXzlcML4WQpIA2EdI+0AfzWjJn6z4nZAbdE3EE434XYqCt0jbYfRs9nbcZ/GHtEXEdoRBy4rJUkAa7S6R1qBO1ZqJGQBeCMcTJn6u7DimjpG2uD9HocD2xBgY3wR6W7EX3SckSQBsA6SFpu+i0jdB7b73TcbrojEZ7xgmfyjrVJ+jUMREmoYuvGPvxWRJIA2D+Uhaf7rQxH1qmE4Y4xIlKn0j7Rft2Wid2y54g3TMzI9LzG6/H0kAa5/KOtcAfF6M5mam84X3XQL5w8E93SOtEn6LSjZIALnGHbzdeOF3fuyBJAGu/yjbVLfo1Exje8Thh+SbnbxfgYSHSOtf93oH0cdvJsOwOZvG7C/FZEkgDYh0kK9/0Slfh23XXHG6+/Z3XCM5UTukdasrNQF/+Ibt3pY438cFkSSANe/lHWr+7Ub/znQLhhnkcScc4TndJG1XRZaI39qoZPncsfSQBsbukhWm6yU4iCDUcSTdJkNHHLMbr4G9I21gAfF6Gc3vvG0SAL7oaWi+fRJzgZGkgDX39I+0lw+i0g3MB75uN0HIxvBHDJdq9I+0ky2y0Rhi6ob7pOW52WYxi/H0kAbCzpIWiL7LSJhkdt4Eja2ybiTMtum6DjN1vqn8PtW1WyhZ6tmpsbVe2mXMc4kOedlpAOUlvPwwdXWpY/CNkExNeiPR28ajR6Jx7kAfYoeN/qSXQfcYLiAPnvpG1CbfQGQom6CLy8kmcwbsNxWSLWekUw/H6BIABo3G6XRUdJPicO/esohADV2E6E5gQOxHsruwdymq04KJslCYPGPfx9alvQajd2ANg7kurO4oipShxG5SVGwAOAJ8cEXCwJ1R3JdSdys7HYS+TcGjFxuARQ0VtA9W9ryL9kSD4A4qXNIpU2yhNM7lyFYdRJiQO9MtFhLTBIB71WYnKwKF3qzuRDrMQJy35K0sehS9m2HMDRiSSI77uISc0hqDexR9WdyXVncvQjQDneg6m87muk+RQbrEQSCIIxBxCSmnsN02typ2V3YKMqWdObZ1VycoD1Z3JbBVibOoH0kXDKCbJTupO5HGz7LZzwHeohSRmHlsC9Wdy5CsSyWHeI8b0MKJJgITE4g8JbKMFkvguAK7XshYYcPvRmQZWBQuIw2S6ZEKE0t0FO4rEKScQuEJiOK91GaTpOyAY9fRyJN1QG6Ab/BUcK51KpzpKxiY+kULzd/WtOKAPsW/JcTHME4N8cfUkgD596RLI0jR40Acf8R4N2WCysBat0h2/hCjxo77/AEyN9wxyGeOWWBIaG7Kc1dhKEhhVWlLAdxjwOHsRFJsPazgB+s7tfvbI8FywPEEOwi/9W/1R5KFriXbWZM+Mys/Q19Q7SFgmowjCoB7+RCArmXEjCbu7AcoXqq5abKX/AFh6HDrh7Np4/UXm+oUU5XXsaVYpPTkO0hS2KdNgwMk8SI9pKgstTYe1wyI8s+Uqx0pS26VOoMBIdwJj2g+YQuj7EalRrBmR5ZnwEpRay6+txyVpaelh2s9iDK92DhPiDB9ig03Y3GoNlpN2QJzKP1vrB9ogYMAaf0pkjwuCZpiu6nXYQbtmSJuPaIM+CmDdo+xU4xvL3RWmjsUSHXOcbhniPsV/oGgDo+0Hcf4FUaYsouqs9F0T7Ps7wr7Vv+j7SOP8CVR/An6r/YoK0mvQpmMgggkEXgjEFeg1j0e11OjXAg1AAfFu0PaPJVtnsbnuDWiXG4AZr0etBDWULOCCabQXcDs7LR49o+Smb+ONv1Dj/Fo8NXs4XW0ArixWAPrNa4XXkiYJDWl0eMR4p1ACpSquLGNNMMe3ZaAL3hpYY9IX5yblq5kZSmqUhCDbT7Y7x6163T9FrC8NbRiWtDWgB7OyHSTHeM8V5apcZGRB8k4SzK5MlYm0hQinT3H+EKOyWIvcGtBc44AYmL1cCzddZ+yJcztNGZbgR3iY8BvCrm07kRlpYqcbO42voKsP6p/kuWOxFrKjiILZF+RAn2heitgcLC+Zn5rO+9tKfXzKB1coCpTq0vrOaS3jIj1x5rPxG4tvsvw0pJLo8+ygrd9j27HtZ0yRPAEex3JQ/F4F4g+rere1t6nR4abnVTIGcEgz5NH7QV1JbW7Jpx3v0ed6n6O4/nfwqtiFeNZ9Ff8Ape1qp9iTAWsHv7mU1t7Da9PA71AQjLXkNyGIVrYze5FCutSQPlKySC4dfRkDE9sYKnIVxqZHyjZJEjr6Nw4vAF8XXxfkqJPsGPe/7V1c6xouLgOEhdQI+fekS78IUBMxQwg3TUdnEHDI+xZWFqfSIj5QoXf1EzmfnHACMgNnmVlgSY0OCUJBOASGOY6ARvRFFqga1EUQpZaLWnXLqTaZiAS7OTjAPAS79pRus67Zm8CjhSkYFZbG24JZbS6nMQWnFrhLT4IunpZzQeqZTpE3FzQS+OBcblC+l3rjGd6lpPcq7WgPs7J2oDv0gSJ38SmWy3OqekGTvAIIvnGUbUp3ZqvqNg5qlZu5LulYbTtbmN2eyWnJwJ9qtdC6dfS7DW0tk4gscQZuM9q9VTm96lshhwxRKKa1EpNHr6OnKob82KVKc6dIB3mSVX9TJJJJJJJJkkk5k5qazNuz81OWd/msNFsb2KyowscHNdDgZBAMghKrXJGzDGtJBcGtcNsi8bV9wvNwgIu0svwd5qI0/wBLzVCsB6Rqmo4vcGgmJ2Q4C4RmTkAqauy9X1pHZzVNXxzWkDKSJ9GV30zLDHCJHvxCtXaSaTtGz0S7fFSCd5btQUDZaV2aKfS71MkmylewJpLSFWrc93Zx2WjZbOOGfjKisNMtcHNJDheCMQpX0780dZKHenolZBZt3YRaNMT2nUaD3/llrgSRmQDBKotJ2h9V21UdJwwgAbgMgrO0N7/Piqyv4pQilsErkB0i4N2Q1mzu2Tf33oKpajkGt/RbCnqjvQrwtlFGUmyBwUZUzgoyFoZEcK21Qpk6QsgEybRQAiJE1GiRIIkY3ghVmyrXVRp+P2WGhx6+j2TeHfON7JGc4JiPsCDlEdx+1JI1ff3CSZJ889IY/hOlIH83bBgi7rKl0z2iDJuw2gsvC1LpDPB0jREXigJN94NR5HDfh9iy0JMpDgntCYE9qQyRoU7B3KJgUzApZaDLO7u5qyoOuy5qopqws7hxWUkaxYXUYOHNQ7I4c0QACM1G9g4qSxhF2XNV9pbfkrCBxQdqYFSJYN5LtO45JjU4BUQelsTwWjDmjXAfm81UaOeNkYq1gQMVzyWp0RehDaIvw5pjmjhzStETmk4DigAS2G7LmqZwlwwVrbSIzVXSaC8LWOxlLctrKwXYc1PUaOHNcs7BCdWaIzUcl8AgZJy5qwa0AZc0NZ6YnPyRFaIxPkhjQHaHd3NV1Y9yMtBHFAVyFcTOQLV8EO9TvhQuC1RiyBwXAxSimu9WqJsQFqs9UR+EbJfH0ihfEx842DHeq54R+q7Jt1mi756kZgGIeDgccNx7jgmhM+v9ru80kmtO9dVEHz50h3D5RogYigJwzqOjj/pdmstC1PpDNHyhRvM9TBwuG24jjm7HhCy5oSZSOgJzUg1PDVJQ9inYoWhTMUspErUVQehmBTsHFQzRFnQqDdzUjwNyEokb0aAIx5LNmiBzG7mhrQ0bkZUpjeh6rBvTQmVRxT2q4smg6L2hz7ZQpOM9hzm7QE3Ey8ROKMp6rUP/AFCzftU/+4m6kV+snKyu0dUG5XTHjZw5qSy6rURhbrOf16f/AHFbUNWWEQLVQP67P41hOpH9uaxTLPWTRFJti2202h2zSMgAG9zAb/E+a8a4jdzWoaX0b1tlNPaa3stG06NkbJaZN+HZXknaoGP5xZ/2mfxLmo1Uo/E+TSSPEW9wjDmgbIBt4L2dq1Ie4XV7P+232FCWfUWsw+nRd3OldarQtuZODuDWcCMOaZXjdzVpadGuogB+zfMQJwj7fWq6uROI8kk09UU0cs4Ay5pld43c0RtADEeSEqv4jyVLcTAq7huQFVyNtFTu8kG/3uWqMmDuhM2PeVM4e8JzafvCu5FiEU/eUx495RLx7wh6pQgYLUVjqc78I2TH8fSHZuN7wMQQc8r1WVXKy1Mv0lZJk/SKBgAEmKjTEEgZLRGTPsALi42I+5JUQfPvSH/pCgY/qBkP+I66Z44ZTxWXNWodIb+kaP8AyAccjUdlFwuOZkzcL5y9qllIlapg1RNU9M9yllo5Cc0qTY7k0t7krlWJaZCIZCEYe5E0ndyllIKpEcUdRcOKAae7mjKLu7ms2aImeBx5IWoBxR10Zc0LWA4c0kymikt+itt20CRdGE4eKFOgvzj5ferx7Rw5pvVXZc1opsycEypp6uk/X/y/eiqOp7iD84MPyeHej6HhzVpZCL8EnUkhqnFmqazWba0fVb/gvHlSJ9ixCvqk51+00Z+j9637TdGbLUH+FUH/AMLwslZGwPRw4rzsJNpOxvOCk9TxNfVtzfrDySs+rbnfWA8PvV9bh3c0/RrO1lzXpeI7HP4cbj9BaB+Lh8naLovAiAJ395RXVS7A8kS8jZPo80OIF93NYXbd2bqKSshtYcDyQlUd/JSVHjhzQlV44c1SJbB6oneoXM71K7wXAydy0MyNlDgVIWRvUoYOHNR1SOHNFwsD1T3oGu9EV6ncgKr1pEzkyKo5WOqFTZ0jZDIAFejJMwB1jZmMoVU4q31Kp7WkrI24TXojtXi+oBeM/VvWiMWfYLQAInmko3Y+mRwhp9YK4mI+fOkEB8p04JJ6hsgmQ3tvjZE3TncPWs0aVqPSJB+UKB+qaN2OIqHa8PRw4rLGlJlInaVOxyGaVMwqWWgpj1KR7wh2FEU3BQzREREf6J1OopnsByQzhGSW4bB9Krx5BE0qvHkFVUqyOpVRuUtFJlpTq3Y8gmVTx5BRUao3c1JUcN3NRY0uCl1/3BT0gN/IIZzhOCLs0HLmmyUQAQY9gR1lqX48huUFrYAZjmnWd4nDmk9UNaM3i3U5pkbxHmI9qxmi75sX5DIblttUXDvZ++FigADYjAkY7ivNwuz+RsyptmOPIKbR5jPkFy1NE4c0+yRddzXovYy5Cq1TC/kENWqgDHkFJVeN3NA2isN3NSkU2Mq1uPIIV9Sc+QXKlYbuaa0jctUjK46feApG+9wTRG5IvG5ADnvG/kEFXr+8J1euEBVqK0iZMjrVUI9ykqOURWiMGyMq21PaTpCyxcevowb8esbGBBx3KpKudSh+ErJJj6RQv3RUbHNUSz7A2Afq8gupbXDySTEfPPSG/pCjefxAuu2R23YQZnfMYDvOXNctS6RTfwhQ39RE35VHQMYzJuAxzWUgpDQS1ymY9BtepmPSKTDWuUzKiDp1EQ1yho0TC2VO5Ko2VA2pCvNXdXqtsLhTgNb6T3SGgnBtwMngs5NRV2XH4tEefdcpaFoXqrf8HFpbgaTv1y394BUtq1MtlO/qHOG9hbU/cJKSq05coHCceBUq6KFWRkqqnZ6zbnUqgjGWPEclY2OxVn+jSqO7mOI9SHbsab6B61SDkjbBV7k92q1qfhSLf0y1n7xBVtonUa0H0nUm+Lnepsc1nKpBLdFxjLpgdsbLcBcgrPU7Q7x617SpqLWLYFSmbvzh7F5q3atWizvBfTlkjtNIc0X5xePEKY1IvS45J72N1rYdxbycFjVvGzVqNgXVKg8nkLYrUeye71FZdpDQtapaq+wzs9bV7TiGtPbOBOPguDCtK9zVnm7SOATLK+8mB5K9tuqdoAua13Br2zzhUZsdWkPnKb2fpAgeeBXfGSa0Zm9Gdr1bsB5KotNo7kXbLXAVFVtUlbRiZSmgjrZKnYeCCo1UR8YVNEqSJ3VOCHrWnuUdW1cShX1k0gch1Sshaj05z1G4rRIzbGFRuKc5yjcUyDhVzqTPylZIi+vRF4LhfUAmBecVSEq61JaTpKyAO2T19G+Y+uM8icPFUI+w4HuEl2CkgR89dI1h+P0DEA0InfFRxOfEZfdky1TpFn8I0b/7O27d85U48OSylADl0OTZXZQBK2opmVkdoDVC1WxwFCk4tzqHs0297zd4CTwWpau/BFRsxFS1OFd4vDY+aB/RxqHvu4LlrYmnS3evRvTpSnseV1O1Cq2uKlSadDfg6p+gDl+cbt0rUbPYKdnpilRaGtbkN+c/lOKMqWl0Q0R4Xx6gmU2Ozx7veV49XESqvXbo9KnSVNAJs84zxKifYgcNpXHUb+PvinClvjl9vcssxrcoTZiM3d3uUVZrLtYk75OQ4q1FnB7/AD78FJUo7Nw8YzO4d0pZgvcrzZpwyy3LtnskHv4+xWLKGM4qZtnGc/6+KMwr2I2We65CWmz3q2pMnem1aE8f9Vo3pcyT1IBaD1RnGIHiDHqPkq6zsLjJvJvU1srkW2nRyNB9Q97XFg/+w+S7Ym+/gi1hpnalnuw5KL4pdHLLyVk0G77E/q7sExZjxGmtVKFW51JoJkbTJpmcj2bvMLw1v+Dgg/NVf1ajSM4jaZM+QWy1rIDiPs3IavoyRtZ5+w+OCqGInB6MJU6ct0Y9Q+Dy0H69Efru/gRf+7SrF9ekDuaHu9gWkVNHiLow7vf71B8QJ+6PsWrxdTsSw1MzxnwYuJg1x/0z/GqXWbUyrYwHE7dM3bYBGycg4ZTkVr5shGSIextRjqdQBzXCCHAQ4bk44yond6oUsNTa0PnZzlC5695rP8HXU1C5jiKRwMbQb+a68R7eS8bpjQ77O+HXtPoui5w9h4L06daFTZnBOjOG4C5ybK4kugwErfVB8aQspkiK9EyLyIqNMxBwxVRKuNTv6QsuH4+jjMfjBjs3+SAPsgFcXUkAfPPSMc426zyTAowAYx6wkkcL2jvaVki1jpFtHyhQMCTQEnfFR8e8nFZOgBL12o+gR1jbRaGA0WXhrxLajspBxaJnj3Sm6tarD8daobTF4Y7Fxx7Q3cM87sfRWi27dzXbIGEH1jFedicTvCHzZ6eGwv8Aep8ke6pfCC3ZhtJtwuAMARgIBuSbrpTcJfTM8H/+Kz7qnuwM8SAfOQoHhwuEeWyN83ZLy1SXZ6DjHo0n/a6iRc0TGBqOGH/tFE2TWWi5oL+wfzXB4/zBhHksprWiLhHf2ioHWw+5PtCtULkPKbVT1js8x13mHRyJhTDT9nzrt83D1hYZ8aJy9X8Ka+1CIhPy77Iaj+/8NyOtdkbM2mnPEuIHK9AV9ebC3+0bXBrKjif8sLFjaO7n9qjdX97grWGXJGiNj/3lWFuJrf8ATHtcu0vhXsRMRaAcPQpx3z1lyxd1aczCjD+JWqw0UQ3c+hdF662K0ECnXa1x+rVBpE8A53ZJ7iVfmjf5e/FfLjbQ7v717bUf4Q6tjextUudZie0wiSyfr053Y7IuN+d6mWHtsTbo0+0CdNFv5Ni/fr/+KlsLSSOcXkeHkqLSGtFGjpO12gu2mNslkbT2SPnDVc+owNPEGZ3AnJeLt+u9pq3MqdUwzDKRLRHFw7TjxJ8AsZwbkVSTcTZWWU/kuThZHfknLdevn1+lnk9p5J4ucT3yTKh+Uaky2o9p4PcPUVXhFeH6n0O6zu3cjv4KMMvw4G8YLC7FrnbaXo2mrG4vLx5PkKwHwmW9pvrB4/OYw/uwk6L4FlZrdoscEg3+0b1CbINw34e/FZ3R+FesW9tgJGGzABnG4tPrRFP4WAY2md8sDuYqD1LJ0p9GiT7PcOswiTG7ld7LkypYG7gfIetUFP4TLNsBzi3dA60OHh1RHNS0vhNsR9IvacjsT9h5Kck+mGqLyjQbBDhLcDeDH2hVWmdSbPXplrAIP1by3vacWHu8lSWv4WrPtdmnVcIxcWNnwBJ5qpb8Lrw+W0GAZdp8x5wfJXGjVWqQmzw+uGolawuJLXGkcHxhuDou8Rd3YLy62Ct8L1aoSx9Ci6mbnMcC7aacQRhgvMa2anNe341YWHqH3mlBmmQO1sz6QzjKdy9ajiGrRq6epw1cPe8ofQ8MrjU8fhCy4/j6OGP4xtwVOrzUantaTsgiZr0d/wDxBuE+XLFdxxH2AaZP13DgNmObV1d2e9JAHz10iWuNvodmG9QIwknrHTxuGz7yvMakaBpvJqPe01AexTkbQj65a7HKImI7l7v4eNVLVaLZRqUKFSqOqc09Wx7i3q3FxmBEQ8X4kyMgstbqfb5IFltEtmR1dS6HFt1194IuzuWVaDnHKnY2o1I05Zmrnt9IaJrOJJa8AYXPaAO43Krq6Jf+SY4t5YXrzrtUrffNltF0SerqEDauF8Ykro1P0gP7Jahfs/iqo7UTGGMLjjg5L+32/J3PHRb/AI/cuTo2rMbLh4Oujeon2d4kNDr7sDJ8MlV0dW9IOALKFpcDABayoRJAMSM4cFJR1e0kXbLaNr2hFwbVzvHnB8lflpdr6Eecj0wx1je0SWnyIUVRj5vB5jBcq6A0qCA6jbJIuurX3Ex3w03Y3KB2htIh5b1Vq2heRFUmJibsRNyaw8u0LzUemTljtyjdRduK4/Q+kwQDStcmIurXgmBzUPyNpA39TasQPQq4ujZGGJkR3qlQl2hPEx6YS2yPI9F37J+xRVGRiQO8gespj9Vre6Js1pMzE06hJjG6J9zuUY1PtpMfFLQTJECk83gOJGGMMcY4KlRfLJeJXCFUtDBi8eF/qUYtTPyo8CnO1RtgmbLXukH5p+IiRhiNpt24ynnUu3bAf8TtGyYId1VQjtGBlnI8wrVJGTxEukSAgxBaRvB9YN48V0bQvExvxb9yip6pW3ahtmrzfeKb4jeHAQRxwTqerFvnZFntEkkeg+8i+Bdfh6t4Uuj0aLELlE1W2vMNdIhrACbgWs2gw37g8tHAKKpb6YljzUN8fNPa1ru8lpkSo6uqVuA2nWW0ARMmlUvGZwvXRqZbiSBZLQSMhSe7KboF+Iw3jemqK5FLE3VkjlG2WRt5o1nn86q0N8Q1knzClbp5mTGNHdVPPrSmnUe33/Q7TdH9VUzaXDLGAbkylqXbnGG2O0E/8qpkYOXf5HcqdKL3Mo1pR2sH09KUSO0/ZPDbc3yLQR5lEMFNw7Nakd3bDD5VNlVP+xVuifidogSZ6qplE5cR7gqJ+q1rGyDZq8uIa0dW+S44NAi83i7isnho8Nm8cZJbpHobPYHkw0g/ovY7k0lEVNWa2IpOP6h+xeY/2Qtsx8UtExP4mphjPoqelqfpCHFtltA2PSAY8ObeB6MT9YZLN4WXEvt+TRYyPMPv+C6+Q6t4NNw3gtI9ihr6GqNF7THcoLNq5pba2WUrYDfh1rRcJxkDAjzG9SN0XpnZDg23QRtAg1oIgmRfuaT3CUvL1FtJfQrzdLmL+v4FT0S9wuB8vVem/Iz5wdO5NbY9LuMBtuN03deRBznDMJO0XpcAHYtsGT/XfVjaJg3RtC870eBV7QvNUf8AFhNLRz5jZv4xzXrdX9YatECjWpF1Kbi0CWTieyL/AF+pZ/X0NpKTt0rXMubeKpJLPTA3xnCjOr+kJjqLVJgRsVTJJDYw3kDvIUTwcpq0miljKa2izQtcfgxZX2a9lIYXhxgjZY4gSJ/IccJwJxi9eA1SoGlpWytqNILbRRBaRfPWAQY+/uOCjram28XuslowLpNKpgMThwKuNR9S7adI2f6NVAp1WPdttLG7NN7S6XOEZtGcSLl1UKU6ccspX+RxVqkZu6Vj6oMZm9JJrTGY4XH1rq6DAcMu5NptmZvvSSQAnG/9n1wnsCSSAOOw996jpek4ZT/+WlJJAD2+/NOzXEkAJ+HmupJIAa7Apjzj3LqSAOxeDmB68V04+CSSAOPYIJi/fniu7/fJJJADTdEb3etPb9qSSAERh75JNz70kkANae07ub7U4jmkkgBr/RJ4FR0j6X6Q/dCSSAJNx98k1mP7X733BJJADzh4rrW55+4SSQBx59nrXQ0ev1riSAHFs4rlO8D3yXEkAcB9Z9a6kkgD/9k="/>
          <p:cNvSpPr>
            <a:spLocks noChangeAspect="1" noChangeArrowheads="1"/>
          </p:cNvSpPr>
          <p:nvPr/>
        </p:nvSpPr>
        <p:spPr bwMode="auto">
          <a:xfrm>
            <a:off x="307975"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Content Placeholder 2"/>
          <p:cNvSpPr>
            <a:spLocks noGrp="1"/>
          </p:cNvSpPr>
          <p:nvPr>
            <p:ph idx="1"/>
          </p:nvPr>
        </p:nvSpPr>
        <p:spPr>
          <a:xfrm>
            <a:off x="152400" y="533400"/>
            <a:ext cx="8763000" cy="1600201"/>
          </a:xfrm>
        </p:spPr>
        <p:txBody>
          <a:bodyPr>
            <a:noAutofit/>
          </a:bodyPr>
          <a:lstStyle/>
          <a:p>
            <a:pPr marL="0" indent="0" algn="just">
              <a:buNone/>
            </a:pPr>
            <a:r>
              <a:rPr lang="en-US" sz="3000" dirty="0">
                <a:solidFill>
                  <a:schemeClr val="tx1"/>
                </a:solidFill>
                <a:latin typeface="Arial Narrow" pitchFamily="34" charset="0"/>
                <a:cs typeface="Times New Roman" pitchFamily="18" charset="0"/>
              </a:rPr>
              <a:t>	The first and foremost responsibility of Jesus was to proclaim the good news to the poor.  His first lesson was: </a:t>
            </a:r>
            <a:r>
              <a:rPr lang="en-US" sz="3000" dirty="0">
                <a:solidFill>
                  <a:srgbClr val="FF00FF"/>
                </a:solidFill>
                <a:latin typeface="Arial Narrow" pitchFamily="34" charset="0"/>
                <a:cs typeface="Times New Roman" pitchFamily="18" charset="0"/>
              </a:rPr>
              <a:t>“Blessed are the poor in spirit, for theirs is the kingdom of God” </a:t>
            </a:r>
            <a:r>
              <a:rPr lang="en-US" sz="3000" dirty="0">
                <a:solidFill>
                  <a:schemeClr val="tx1"/>
                </a:solidFill>
                <a:latin typeface="Arial Narrow" pitchFamily="34" charset="0"/>
                <a:cs typeface="Times New Roman" pitchFamily="18" charset="0"/>
              </a:rPr>
              <a:t>(Mt. 5: 3).  </a:t>
            </a:r>
            <a:endParaRPr lang="en-US" sz="3000" dirty="0">
              <a:solidFill>
                <a:schemeClr val="tx1"/>
              </a:solidFill>
              <a:latin typeface="Arial Narrow" pitchFamily="34" charset="0"/>
              <a:cs typeface="Times New Roman" pitchFamily="18" charset="0"/>
            </a:endParaRPr>
          </a:p>
          <a:p>
            <a:pPr marL="0" indent="0" algn="just">
              <a:buNone/>
            </a:pPr>
            <a:r>
              <a:rPr lang="en-US" sz="3000" dirty="0">
                <a:solidFill>
                  <a:schemeClr val="tx1"/>
                </a:solidFill>
                <a:latin typeface="Arial Narrow" pitchFamily="34" charset="0"/>
                <a:cs typeface="Times New Roman" pitchFamily="18" charset="0"/>
              </a:rPr>
              <a:t>	</a:t>
            </a:r>
            <a:r>
              <a:rPr lang="en-US" sz="3000" dirty="0">
                <a:solidFill>
                  <a:srgbClr val="00B0F0"/>
                </a:solidFill>
                <a:latin typeface="Arial Narrow" pitchFamily="34" charset="0"/>
                <a:cs typeface="Times New Roman" pitchFamily="18" charset="0"/>
              </a:rPr>
              <a:t>His </a:t>
            </a:r>
            <a:r>
              <a:rPr lang="en-US" sz="3000" dirty="0">
                <a:solidFill>
                  <a:srgbClr val="00B0F0"/>
                </a:solidFill>
                <a:latin typeface="Arial Narrow" pitchFamily="34" charset="0"/>
                <a:cs typeface="Times New Roman" pitchFamily="18" charset="0"/>
              </a:rPr>
              <a:t>birth, life, death and resurrection were all good news to the poor.  The truly poor include not only those who suffer from economic poverty but also those who suffer from physical and mental hardships as well as the downtrodden.  God is their sole refuge.</a:t>
            </a:r>
            <a:r>
              <a:rPr lang="en-US" sz="3000" dirty="0">
                <a:solidFill>
                  <a:srgbClr val="FF00FF"/>
                </a:solidFill>
                <a:latin typeface="Arial Narrow" pitchFamily="34" charset="0"/>
                <a:cs typeface="Times New Roman" pitchFamily="18" charset="0"/>
              </a:rPr>
              <a:t>  </a:t>
            </a:r>
            <a:endParaRPr lang="en-US" sz="3000" dirty="0">
              <a:solidFill>
                <a:srgbClr val="FF00FF"/>
              </a:solidFill>
              <a:latin typeface="Arial Narrow" pitchFamily="34" charset="0"/>
              <a:cs typeface="Times New Roman" pitchFamily="18" charset="0"/>
            </a:endParaRPr>
          </a:p>
          <a:p>
            <a:pPr marL="0" indent="0" algn="just">
              <a:buNone/>
            </a:pPr>
            <a:r>
              <a:rPr lang="en-US" sz="3000" dirty="0">
                <a:solidFill>
                  <a:srgbClr val="FF00FF"/>
                </a:solidFill>
                <a:latin typeface="Arial Narrow" pitchFamily="34" charset="0"/>
                <a:cs typeface="Times New Roman" pitchFamily="18" charset="0"/>
              </a:rPr>
              <a:t>	</a:t>
            </a:r>
            <a:r>
              <a:rPr lang="en-US" sz="3000" dirty="0">
                <a:solidFill>
                  <a:srgbClr val="FF00FF"/>
                </a:solidFill>
                <a:latin typeface="Arial Narrow" pitchFamily="34" charset="0"/>
                <a:cs typeface="Times New Roman" pitchFamily="18" charset="0"/>
              </a:rPr>
              <a:t>Those </a:t>
            </a:r>
            <a:r>
              <a:rPr lang="en-US" sz="3000" dirty="0">
                <a:solidFill>
                  <a:srgbClr val="FF00FF"/>
                </a:solidFill>
                <a:latin typeface="Arial Narrow" pitchFamily="34" charset="0"/>
                <a:cs typeface="Times New Roman" pitchFamily="18" charset="0"/>
              </a:rPr>
              <a:t>who depend completely on the mercy and providence of God, without depending on wealth or other material means, are the ones referred to as 'poor in spirit'.</a:t>
            </a:r>
          </a:p>
        </p:txBody>
      </p:sp>
    </p:spTree>
    <p:extLst>
      <p:ext uri="{BB962C8B-B14F-4D97-AF65-F5344CB8AC3E}">
        <p14:creationId xmlns="" xmlns:p14="http://schemas.microsoft.com/office/powerpoint/2010/main" val="409486183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447800"/>
          </a:xfrm>
        </p:spPr>
        <p:txBody>
          <a:bodyPr>
            <a:normAutofit/>
          </a:bodyPr>
          <a:lstStyle/>
          <a:p>
            <a:pPr algn="ctr"/>
            <a:r>
              <a:rPr lang="en-US" sz="3500" b="1" cap="none" dirty="0">
                <a:solidFill>
                  <a:srgbClr val="FF0000"/>
                </a:solidFill>
                <a:effectLst/>
                <a:latin typeface="Cooper Std Black" pitchFamily="18" charset="0"/>
                <a:cs typeface="Times New Roman" pitchFamily="18" charset="0"/>
              </a:rPr>
              <a:t>2. LIBERATION OF THOSE IN BONDAGE</a:t>
            </a:r>
          </a:p>
        </p:txBody>
      </p:sp>
      <p:pic>
        <p:nvPicPr>
          <p:cNvPr id="4" name="Picture 3" descr="I:\ClASS 6\LESSON 4\IMAGE\Untitled-1.jpg"/>
          <p:cNvPicPr>
            <a:picLocks noChangeAspect="1" noChangeArrowheads="1"/>
          </p:cNvPicPr>
          <p:nvPr/>
        </p:nvPicPr>
        <p:blipFill>
          <a:blip r:embed="rId2" cstate="print"/>
          <a:srcRect t="2844" b="1875"/>
          <a:stretch>
            <a:fillRect/>
          </a:stretch>
        </p:blipFill>
        <p:spPr bwMode="auto">
          <a:xfrm>
            <a:off x="1066800" y="1752600"/>
            <a:ext cx="6934200" cy="5105400"/>
          </a:xfrm>
          <a:prstGeom prst="rect">
            <a:avLst/>
          </a:prstGeom>
          <a:noFill/>
        </p:spPr>
      </p:pic>
      <p:pic>
        <p:nvPicPr>
          <p:cNvPr id="10242" name="Picture 2" descr="D:\class psd\class 5\lession 1\image\sagrado-jesus copy.png"/>
          <p:cNvPicPr>
            <a:picLocks noChangeAspect="1" noChangeArrowheads="1"/>
          </p:cNvPicPr>
          <p:nvPr/>
        </p:nvPicPr>
        <p:blipFill>
          <a:blip r:embed="rId3" cstate="print"/>
          <a:srcRect/>
          <a:stretch>
            <a:fillRect/>
          </a:stretch>
        </p:blipFill>
        <p:spPr bwMode="auto">
          <a:xfrm>
            <a:off x="2286000" y="2514600"/>
            <a:ext cx="5114925" cy="3810000"/>
          </a:xfrm>
          <a:prstGeom prst="rect">
            <a:avLst/>
          </a:prstGeom>
          <a:noFill/>
        </p:spPr>
      </p:pic>
    </p:spTree>
    <p:extLst>
      <p:ext uri="{BB962C8B-B14F-4D97-AF65-F5344CB8AC3E}">
        <p14:creationId xmlns="" xmlns:p14="http://schemas.microsoft.com/office/powerpoint/2010/main" val="297611349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extBox 7"/>
          <p:cNvSpPr txBox="1"/>
          <p:nvPr/>
        </p:nvSpPr>
        <p:spPr>
          <a:xfrm>
            <a:off x="152400" y="352246"/>
            <a:ext cx="8763000" cy="6124754"/>
          </a:xfrm>
          <a:prstGeom prst="rect">
            <a:avLst/>
          </a:prstGeom>
          <a:noFill/>
        </p:spPr>
        <p:txBody>
          <a:bodyPr wrap="square" rtlCol="0">
            <a:spAutoFit/>
          </a:bodyPr>
          <a:lstStyle/>
          <a:p>
            <a:pPr algn="just"/>
            <a:r>
              <a:rPr lang="en-US" sz="2800" dirty="0">
                <a:latin typeface="Arial Narrow" pitchFamily="34" charset="0"/>
                <a:cs typeface="Times New Roman" pitchFamily="18" charset="0"/>
              </a:rPr>
              <a:t>	Jesus </a:t>
            </a:r>
            <a:r>
              <a:rPr lang="en-US" sz="2800" dirty="0">
                <a:latin typeface="Arial Narrow" pitchFamily="34" charset="0"/>
                <a:cs typeface="Times New Roman" pitchFamily="18" charset="0"/>
              </a:rPr>
              <a:t>came to redeem us from the slavery of Satan and the bondage of sin.  Jesus liberates us also from social evils such as exploitation, treachery and falsehood as well as physical ailments.  This truth was revealed when Jesus healed the paralytic.  What Jesus said to the paralytic was</a:t>
            </a:r>
            <a:r>
              <a:rPr lang="en-US" sz="2800" dirty="0">
                <a:latin typeface="Arial Narrow" pitchFamily="34" charset="0"/>
                <a:cs typeface="Times New Roman" pitchFamily="18" charset="0"/>
              </a:rPr>
              <a:t>:</a:t>
            </a:r>
          </a:p>
          <a:p>
            <a:pPr algn="just"/>
            <a:r>
              <a:rPr lang="en-US" sz="2800" dirty="0">
                <a:latin typeface="Arial Narrow" pitchFamily="34" charset="0"/>
                <a:cs typeface="Times New Roman" pitchFamily="18" charset="0"/>
              </a:rPr>
              <a:t>	 </a:t>
            </a:r>
            <a:r>
              <a:rPr lang="en-US" sz="2800" dirty="0">
                <a:solidFill>
                  <a:srgbClr val="00B0F0"/>
                </a:solidFill>
                <a:latin typeface="Arial Narrow" pitchFamily="34" charset="0"/>
                <a:cs typeface="Times New Roman" pitchFamily="18" charset="0"/>
              </a:rPr>
              <a:t>“Your sins are forgiven” </a:t>
            </a:r>
            <a:r>
              <a:rPr lang="en-US" sz="2800" dirty="0">
                <a:latin typeface="Arial Narrow" pitchFamily="34" charset="0"/>
                <a:cs typeface="Times New Roman" pitchFamily="18" charset="0"/>
              </a:rPr>
              <a:t>(Mk. 2: 5).  Only God has the authority to forgive sins.  The scribes who did not </a:t>
            </a:r>
            <a:r>
              <a:rPr lang="en-US" sz="2800" dirty="0" err="1">
                <a:latin typeface="Arial Narrow" pitchFamily="34" charset="0"/>
                <a:cs typeface="Times New Roman" pitchFamily="18" charset="0"/>
              </a:rPr>
              <a:t>realise</a:t>
            </a:r>
            <a:r>
              <a:rPr lang="en-US" sz="2800" dirty="0">
                <a:latin typeface="Arial Narrow" pitchFamily="34" charset="0"/>
                <a:cs typeface="Times New Roman" pitchFamily="18" charset="0"/>
              </a:rPr>
              <a:t> that Jesus was the Son of God thought that these words of Jesus amounted to blasphemy.  </a:t>
            </a:r>
            <a:r>
              <a:rPr lang="en-US" sz="2800" dirty="0" err="1">
                <a:latin typeface="Arial Narrow" pitchFamily="34" charset="0"/>
                <a:cs typeface="Times New Roman" pitchFamily="18" charset="0"/>
              </a:rPr>
              <a:t>Jeasus</a:t>
            </a:r>
            <a:r>
              <a:rPr lang="en-US" sz="2800" dirty="0">
                <a:latin typeface="Arial Narrow" pitchFamily="34" charset="0"/>
                <a:cs typeface="Times New Roman" pitchFamily="18" charset="0"/>
              </a:rPr>
              <a:t> understood this: </a:t>
            </a:r>
            <a:endParaRPr lang="en-US" sz="2800" dirty="0">
              <a:latin typeface="Arial Narrow" pitchFamily="34" charset="0"/>
              <a:cs typeface="Times New Roman" pitchFamily="18" charset="0"/>
            </a:endParaRPr>
          </a:p>
          <a:p>
            <a:pPr algn="just"/>
            <a:r>
              <a:rPr lang="en-US" sz="2800" dirty="0">
                <a:solidFill>
                  <a:srgbClr val="00B0F0"/>
                </a:solidFill>
                <a:latin typeface="Arial Narrow" pitchFamily="34" charset="0"/>
                <a:cs typeface="Times New Roman" pitchFamily="18" charset="0"/>
              </a:rPr>
              <a:t>	</a:t>
            </a:r>
            <a:r>
              <a:rPr lang="en-US" sz="2800" dirty="0">
                <a:solidFill>
                  <a:srgbClr val="00B0F0"/>
                </a:solidFill>
                <a:latin typeface="Arial Narrow" pitchFamily="34" charset="0"/>
                <a:cs typeface="Times New Roman" pitchFamily="18" charset="0"/>
              </a:rPr>
              <a:t>“</a:t>
            </a:r>
            <a:r>
              <a:rPr lang="en-US" sz="2800" dirty="0">
                <a:solidFill>
                  <a:srgbClr val="00B0F0"/>
                </a:solidFill>
                <a:latin typeface="Arial Narrow" pitchFamily="34" charset="0"/>
                <a:cs typeface="Times New Roman" pitchFamily="18" charset="0"/>
              </a:rPr>
              <a:t>So that you may know that the Son of Man has authority on earth to forgive sins”  </a:t>
            </a:r>
            <a:r>
              <a:rPr lang="en-US" sz="2800" dirty="0">
                <a:latin typeface="Arial Narrow" pitchFamily="34" charset="0"/>
                <a:cs typeface="Times New Roman" pitchFamily="18" charset="0"/>
              </a:rPr>
              <a:t>he said to the paralytic  </a:t>
            </a:r>
            <a:r>
              <a:rPr lang="en-US" sz="2800" dirty="0">
                <a:solidFill>
                  <a:srgbClr val="FF00FF"/>
                </a:solidFill>
                <a:latin typeface="Arial Narrow" pitchFamily="34" charset="0"/>
                <a:cs typeface="Times New Roman" pitchFamily="18" charset="0"/>
              </a:rPr>
              <a:t>“I say to you, stand up, take your mat and go to your home.” </a:t>
            </a:r>
            <a:r>
              <a:rPr lang="en-US" sz="2800" dirty="0">
                <a:latin typeface="Arial Narrow" pitchFamily="34" charset="0"/>
                <a:cs typeface="Times New Roman" pitchFamily="18" charset="0"/>
              </a:rPr>
              <a:t>And he stood up, immediately took his mat and went out before all of them (Mk. 2: 10- 12).</a:t>
            </a:r>
          </a:p>
        </p:txBody>
      </p:sp>
    </p:spTree>
    <p:extLst>
      <p:ext uri="{BB962C8B-B14F-4D97-AF65-F5344CB8AC3E}">
        <p14:creationId xmlns="" xmlns:p14="http://schemas.microsoft.com/office/powerpoint/2010/main" val="2976113499"/>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p:cTn id="13"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8">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p:cTn id="19"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11961"/>
            <a:ext cx="8568952" cy="4517239"/>
          </a:xfrm>
        </p:spPr>
        <p:txBody>
          <a:bodyPr>
            <a:noAutofit/>
          </a:bodyPr>
          <a:lstStyle/>
          <a:p>
            <a:pPr marL="0" indent="0" algn="just">
              <a:buNone/>
            </a:pPr>
            <a:r>
              <a:rPr lang="en-US" sz="2600" dirty="0">
                <a:solidFill>
                  <a:schemeClr val="tx1"/>
                </a:solidFill>
                <a:latin typeface="Arial Narrow" pitchFamily="34" charset="0"/>
                <a:cs typeface="Times New Roman" pitchFamily="18" charset="0"/>
              </a:rPr>
              <a:t>	On another occasion Jesus reached Capernaum, a town in Galilee.  In the Synagogue of the place there was a man possessed of unclean spirit, and he cried out with a loud voice, “Let us alone! What have you to do with us, Jesus of Nazareth? Have you come to destroy us?  I know who you are, the Holy One of God.” But Jesus rebuked him saying, </a:t>
            </a:r>
            <a:endParaRPr lang="en-US" sz="2600" dirty="0">
              <a:solidFill>
                <a:schemeClr val="tx1"/>
              </a:solidFill>
              <a:latin typeface="Arial Narrow" pitchFamily="34" charset="0"/>
              <a:cs typeface="Times New Roman" pitchFamily="18" charset="0"/>
            </a:endParaRPr>
          </a:p>
          <a:p>
            <a:pPr marL="0" indent="0" algn="just">
              <a:buNone/>
            </a:pPr>
            <a:r>
              <a:rPr lang="en-US" sz="2600" dirty="0">
                <a:solidFill>
                  <a:schemeClr val="tx1"/>
                </a:solidFill>
                <a:latin typeface="Arial Narrow" pitchFamily="34" charset="0"/>
                <a:cs typeface="Times New Roman" pitchFamily="18" charset="0"/>
              </a:rPr>
              <a:t>	</a:t>
            </a:r>
            <a:r>
              <a:rPr lang="en-US" sz="2600" dirty="0">
                <a:solidFill>
                  <a:srgbClr val="FF00FF"/>
                </a:solidFill>
                <a:latin typeface="Arial Narrow" pitchFamily="34" charset="0"/>
                <a:cs typeface="Times New Roman" pitchFamily="18" charset="0"/>
              </a:rPr>
              <a:t>“</a:t>
            </a:r>
            <a:r>
              <a:rPr lang="en-US" sz="2600" dirty="0">
                <a:solidFill>
                  <a:srgbClr val="FF00FF"/>
                </a:solidFill>
                <a:latin typeface="Arial Narrow" pitchFamily="34" charset="0"/>
                <a:cs typeface="Times New Roman" pitchFamily="18" charset="0"/>
              </a:rPr>
              <a:t>Be silent and come out of him!”  </a:t>
            </a:r>
            <a:r>
              <a:rPr lang="en-US" sz="2600" dirty="0">
                <a:solidFill>
                  <a:schemeClr val="tx1"/>
                </a:solidFill>
                <a:latin typeface="Arial Narrow" pitchFamily="34" charset="0"/>
                <a:cs typeface="Times New Roman" pitchFamily="18" charset="0"/>
              </a:rPr>
              <a:t>When the demon had thrown him down before them, he came out of him without having done him any harm.  They were all amazed and kept saying to one another, </a:t>
            </a:r>
            <a:r>
              <a:rPr lang="en-US" sz="2600" dirty="0">
                <a:solidFill>
                  <a:srgbClr val="00B0F0"/>
                </a:solidFill>
                <a:latin typeface="Arial Narrow" pitchFamily="34" charset="0"/>
                <a:cs typeface="Times New Roman" pitchFamily="18" charset="0"/>
              </a:rPr>
              <a:t>“What kind of utterance is this?  For, with authority and power he commands the unclean spirits, and out they come”</a:t>
            </a:r>
            <a:r>
              <a:rPr lang="en-US" sz="2600" dirty="0">
                <a:solidFill>
                  <a:schemeClr val="tx1"/>
                </a:solidFill>
                <a:latin typeface="Arial Narrow" pitchFamily="34" charset="0"/>
                <a:cs typeface="Times New Roman" pitchFamily="18" charset="0"/>
              </a:rPr>
              <a:t> (</a:t>
            </a:r>
            <a:r>
              <a:rPr lang="en-US" sz="2600" dirty="0" err="1">
                <a:solidFill>
                  <a:schemeClr val="tx1"/>
                </a:solidFill>
                <a:latin typeface="Arial Narrow" pitchFamily="34" charset="0"/>
                <a:cs typeface="Times New Roman" pitchFamily="18" charset="0"/>
              </a:rPr>
              <a:t>Lk</a:t>
            </a:r>
            <a:r>
              <a:rPr lang="en-US" sz="2600" dirty="0">
                <a:solidFill>
                  <a:schemeClr val="tx1"/>
                </a:solidFill>
                <a:latin typeface="Arial Narrow" pitchFamily="34" charset="0"/>
                <a:cs typeface="Times New Roman" pitchFamily="18" charset="0"/>
              </a:rPr>
              <a:t>. 4: 31- 36).  </a:t>
            </a:r>
            <a:endParaRPr lang="en-US" sz="2600" dirty="0">
              <a:solidFill>
                <a:schemeClr val="tx1"/>
              </a:solidFill>
              <a:latin typeface="Arial Narrow" pitchFamily="34" charset="0"/>
              <a:cs typeface="Times New Roman" pitchFamily="18" charset="0"/>
            </a:endParaRPr>
          </a:p>
          <a:p>
            <a:pPr marL="0" indent="0" algn="just">
              <a:buNone/>
            </a:pPr>
            <a:r>
              <a:rPr lang="en-US" sz="2600" dirty="0">
                <a:solidFill>
                  <a:schemeClr val="tx1"/>
                </a:solidFill>
                <a:latin typeface="Arial Narrow" pitchFamily="34" charset="0"/>
                <a:cs typeface="Times New Roman" pitchFamily="18" charset="0"/>
              </a:rPr>
              <a:t>	</a:t>
            </a:r>
            <a:r>
              <a:rPr lang="en-US" sz="2600" dirty="0">
                <a:solidFill>
                  <a:schemeClr val="tx1"/>
                </a:solidFill>
                <a:latin typeface="Arial Narrow" pitchFamily="34" charset="0"/>
                <a:cs typeface="Times New Roman" pitchFamily="18" charset="0"/>
              </a:rPr>
              <a:t>Thus </a:t>
            </a:r>
            <a:r>
              <a:rPr lang="en-US" sz="2600" dirty="0">
                <a:solidFill>
                  <a:schemeClr val="tx1"/>
                </a:solidFill>
                <a:latin typeface="Arial Narrow" pitchFamily="34" charset="0"/>
                <a:cs typeface="Times New Roman" pitchFamily="18" charset="0"/>
              </a:rPr>
              <a:t>we see in the gospels that Jesus gives freedom, not only from the bonds of sin and illnesses, but also from different kinds of demonic ties.</a:t>
            </a:r>
          </a:p>
        </p:txBody>
      </p:sp>
    </p:spTree>
    <p:extLst>
      <p:ext uri="{BB962C8B-B14F-4D97-AF65-F5344CB8AC3E}">
        <p14:creationId xmlns="" xmlns:p14="http://schemas.microsoft.com/office/powerpoint/2010/main" val="3728003627"/>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294725"/>
            <a:ext cx="9144000" cy="924475"/>
          </a:xfrm>
        </p:spPr>
        <p:txBody>
          <a:bodyPr>
            <a:noAutofit/>
          </a:bodyPr>
          <a:lstStyle/>
          <a:p>
            <a:pPr algn="ctr"/>
            <a:r>
              <a:rPr lang="en-US" sz="3500" b="1" dirty="0">
                <a:solidFill>
                  <a:srgbClr val="FF0000"/>
                </a:solidFill>
                <a:latin typeface="Cooper Std Black" pitchFamily="18" charset="0"/>
                <a:cs typeface="Times New Roman" pitchFamily="18" charset="0"/>
              </a:rPr>
              <a:t>3.	Sight for the Blind</a:t>
            </a:r>
          </a:p>
        </p:txBody>
      </p:sp>
      <p:pic>
        <p:nvPicPr>
          <p:cNvPr id="5122" name="Picture 2" descr="I:\ClASS 6\LESSON 4\IMAGE\Untitled-2.jpg"/>
          <p:cNvPicPr>
            <a:picLocks noChangeAspect="1" noChangeArrowheads="1"/>
          </p:cNvPicPr>
          <p:nvPr/>
        </p:nvPicPr>
        <p:blipFill>
          <a:blip r:embed="rId2" cstate="print"/>
          <a:srcRect/>
          <a:stretch>
            <a:fillRect/>
          </a:stretch>
        </p:blipFill>
        <p:spPr bwMode="auto">
          <a:xfrm>
            <a:off x="914400" y="1264227"/>
            <a:ext cx="7239000" cy="5593773"/>
          </a:xfrm>
          <a:prstGeom prst="rect">
            <a:avLst/>
          </a:prstGeom>
          <a:noFill/>
        </p:spPr>
      </p:pic>
    </p:spTree>
    <p:extLst>
      <p:ext uri="{BB962C8B-B14F-4D97-AF65-F5344CB8AC3E}">
        <p14:creationId xmlns="" xmlns:p14="http://schemas.microsoft.com/office/powerpoint/2010/main" val="180820648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1030</TotalTime>
  <Words>291</Words>
  <Application>Microsoft Office PowerPoint</Application>
  <PresentationFormat>On-screen Show (4:3)</PresentationFormat>
  <Paragraphs>64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Trek</vt:lpstr>
      <vt:lpstr>CATECHETICAL TEXTBOOK SERIES OF THE SYRO - MALABAR CHURCH</vt:lpstr>
      <vt:lpstr>Slide 2</vt:lpstr>
      <vt:lpstr>Slide 3</vt:lpstr>
      <vt:lpstr>1. Good News to the Poor</vt:lpstr>
      <vt:lpstr>Slide 5</vt:lpstr>
      <vt:lpstr>2. LIBERATION OF THOSE IN BONDAGE</vt:lpstr>
      <vt:lpstr>Slide 7</vt:lpstr>
      <vt:lpstr>Slide 8</vt:lpstr>
      <vt:lpstr>3. Sight for the Blind</vt:lpstr>
      <vt:lpstr>Slide 10</vt:lpstr>
      <vt:lpstr>Slide 11</vt:lpstr>
      <vt:lpstr>4. Freedom for the Oppressed</vt:lpstr>
      <vt:lpstr>Slide 13</vt:lpstr>
      <vt:lpstr>5. The Year Acceptable to the Lord</vt:lpstr>
      <vt:lpstr>Jesus Who Announces the Kingdom of God</vt:lpstr>
      <vt:lpstr>Slide 16</vt:lpstr>
      <vt:lpstr> The Gospels</vt:lpstr>
      <vt:lpstr>Let us pray</vt:lpstr>
      <vt:lpstr>Read the word of god: </vt:lpstr>
      <vt:lpstr>WORD OF GOD FOR GUIDANCE </vt:lpstr>
      <vt:lpstr>LET US DO:</vt:lpstr>
      <vt:lpstr>MY DECISION</vt:lpstr>
      <vt:lpstr>LET US Find out the answer</vt:lpstr>
      <vt:lpstr>Slide 24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Jobin</dc:creator>
  <cp:lastModifiedBy>Administrator</cp:lastModifiedBy>
  <cp:revision>185</cp:revision>
  <dcterms:created xsi:type="dcterms:W3CDTF">2006-08-16T00:00:00Z</dcterms:created>
  <dcterms:modified xsi:type="dcterms:W3CDTF">2015-09-28T09:12:41Z</dcterms:modified>
</cp:coreProperties>
</file>